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308" r:id="rId4"/>
    <p:sldId id="309" r:id="rId5"/>
    <p:sldId id="313" r:id="rId6"/>
    <p:sldId id="315" r:id="rId7"/>
    <p:sldId id="310" r:id="rId8"/>
    <p:sldId id="31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E5A"/>
    <a:srgbClr val="FA002D"/>
    <a:srgbClr val="FF5D5A"/>
    <a:srgbClr val="FE6688"/>
    <a:srgbClr val="E35B0A"/>
    <a:srgbClr val="333333"/>
    <a:srgbClr val="FFD1D9"/>
    <a:srgbClr val="DA0954"/>
    <a:srgbClr val="367CE5"/>
    <a:srgbClr val="E8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4634" autoAdjust="0"/>
  </p:normalViewPr>
  <p:slideViewPr>
    <p:cSldViewPr snapToGrid="0">
      <p:cViewPr varScale="1">
        <p:scale>
          <a:sx n="97" d="100"/>
          <a:sy n="97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98CF8-F3DE-4D42-BABD-F7A6C02EE566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BCACA4CF-17E4-4CA4-94D3-BAEBD0007351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업체 선택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D2A7D1B2-D8D9-4905-AED8-ECD739643AB6}" type="parTrans" cxnId="{F6E246B7-9743-4C80-85C0-3D634B638C6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7A8F2872-8747-4FCA-BD9A-DA8E1A219FAC}" type="sibTrans" cxnId="{F6E246B7-9743-4C80-85C0-3D634B638C6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7791CB94-8F4C-4298-A5A5-3D2FECF4F95B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샘플 채취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F9B14537-97E4-4961-8DA7-7908E2652BCC}" type="parTrans" cxnId="{51C12474-94E3-47C7-A8AC-D7529ECA8A9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3FE1ED4E-AED2-42A4-BFFB-31147D46AB42}" type="sibTrans" cxnId="{51C12474-94E3-47C7-A8AC-D7529ECA8A93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3AFA43CC-8B10-405A-AA03-67C3BFD173C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배송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9197708B-0E0B-472B-9451-56CCB3EB8AE4}" type="parTrans" cxnId="{1D540615-1064-43AD-826C-557D472E81F4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A6D9E1DD-1C58-4DC9-89D5-CEC51EF0B344}" type="sibTrans" cxnId="{1D540615-1064-43AD-826C-557D472E81F4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0952FFB3-84CD-427E-A695-B2B523926D23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분석 및 보고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BB021E19-9D61-47FC-BF7D-F27DCB722522}" type="parTrans" cxnId="{1FED5760-464A-43EE-98BB-8B550480703D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9356E827-4EA1-49A0-A06A-CC0799F14730}" type="sibTrans" cxnId="{1FED5760-464A-43EE-98BB-8B550480703D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F724263F-BA7C-45E1-A3A2-14A4FD0B697E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평가 및 </a:t>
          </a:r>
          <a:r>
            <a:rPr lang="en-US" altLang="ko-KR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권장사항 수령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2108F261-78E5-427C-9F10-8CE5D5B83BCC}" type="parTrans" cxnId="{98F7CC64-57C0-4E8F-821A-5656A7A3FA70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6DDC625C-B70F-487F-9F54-A12D1E8D39E7}" type="sibTrans" cxnId="{98F7CC64-57C0-4E8F-821A-5656A7A3FA70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316CA7FB-9A9D-452D-AEDC-CCD5E9FF1D62}" type="pres">
      <dgm:prSet presAssocID="{C9598CF8-F3DE-4D42-BABD-F7A6C02EE566}" presName="Name0" presStyleCnt="0">
        <dgm:presLayoutVars>
          <dgm:dir/>
          <dgm:animLvl val="lvl"/>
          <dgm:resizeHandles val="exact"/>
        </dgm:presLayoutVars>
      </dgm:prSet>
      <dgm:spPr/>
    </dgm:pt>
    <dgm:pt modelId="{3B1D9FD5-96BC-4435-BF7A-8A3EBF014431}" type="pres">
      <dgm:prSet presAssocID="{BCACA4CF-17E4-4CA4-94D3-BAEBD000735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C24E31-C252-4A70-8AF3-76CE3569FC07}" type="pres">
      <dgm:prSet presAssocID="{7A8F2872-8747-4FCA-BD9A-DA8E1A219FAC}" presName="parTxOnlySpace" presStyleCnt="0"/>
      <dgm:spPr/>
    </dgm:pt>
    <dgm:pt modelId="{6FB190E2-29A9-4C05-92A9-46BF4BCB94F6}" type="pres">
      <dgm:prSet presAssocID="{7791CB94-8F4C-4298-A5A5-3D2FECF4F95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D174DE-9FC3-487C-9BF9-4156EF69D3A6}" type="pres">
      <dgm:prSet presAssocID="{3FE1ED4E-AED2-42A4-BFFB-31147D46AB42}" presName="parTxOnlySpace" presStyleCnt="0"/>
      <dgm:spPr/>
    </dgm:pt>
    <dgm:pt modelId="{CFDF2616-46F2-40B4-9AB8-09F48B30F3BA}" type="pres">
      <dgm:prSet presAssocID="{3AFA43CC-8B10-405A-AA03-67C3BFD173CE}" presName="parTxOnly" presStyleLbl="node1" presStyleIdx="2" presStyleCnt="5" custLinFactNeighborX="-12268" custLinFactNeighborY="7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57F50FF-CD5E-4CC7-98F5-7B3A9FF93B4D}" type="pres">
      <dgm:prSet presAssocID="{A6D9E1DD-1C58-4DC9-89D5-CEC51EF0B344}" presName="parTxOnlySpace" presStyleCnt="0"/>
      <dgm:spPr/>
    </dgm:pt>
    <dgm:pt modelId="{253D882E-303D-4A81-92E3-743D09D9541E}" type="pres">
      <dgm:prSet presAssocID="{0952FFB3-84CD-427E-A695-B2B523926D2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1021F9-8DA8-4F6F-A8B8-218D36992BA6}" type="pres">
      <dgm:prSet presAssocID="{9356E827-4EA1-49A0-A06A-CC0799F14730}" presName="parTxOnlySpace" presStyleCnt="0"/>
      <dgm:spPr/>
    </dgm:pt>
    <dgm:pt modelId="{1C3F3DF4-4FA7-4636-83CF-1968064B1E69}" type="pres">
      <dgm:prSet presAssocID="{F724263F-BA7C-45E1-A3A2-14A4FD0B697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FED5760-464A-43EE-98BB-8B550480703D}" srcId="{C9598CF8-F3DE-4D42-BABD-F7A6C02EE566}" destId="{0952FFB3-84CD-427E-A695-B2B523926D23}" srcOrd="3" destOrd="0" parTransId="{BB021E19-9D61-47FC-BF7D-F27DCB722522}" sibTransId="{9356E827-4EA1-49A0-A06A-CC0799F14730}"/>
    <dgm:cxn modelId="{98F7CC64-57C0-4E8F-821A-5656A7A3FA70}" srcId="{C9598CF8-F3DE-4D42-BABD-F7A6C02EE566}" destId="{F724263F-BA7C-45E1-A3A2-14A4FD0B697E}" srcOrd="4" destOrd="0" parTransId="{2108F261-78E5-427C-9F10-8CE5D5B83BCC}" sibTransId="{6DDC625C-B70F-487F-9F54-A12D1E8D39E7}"/>
    <dgm:cxn modelId="{51C12474-94E3-47C7-A8AC-D7529ECA8A93}" srcId="{C9598CF8-F3DE-4D42-BABD-F7A6C02EE566}" destId="{7791CB94-8F4C-4298-A5A5-3D2FECF4F95B}" srcOrd="1" destOrd="0" parTransId="{F9B14537-97E4-4961-8DA7-7908E2652BCC}" sibTransId="{3FE1ED4E-AED2-42A4-BFFB-31147D46AB42}"/>
    <dgm:cxn modelId="{1D540615-1064-43AD-826C-557D472E81F4}" srcId="{C9598CF8-F3DE-4D42-BABD-F7A6C02EE566}" destId="{3AFA43CC-8B10-405A-AA03-67C3BFD173CE}" srcOrd="2" destOrd="0" parTransId="{9197708B-0E0B-472B-9451-56CCB3EB8AE4}" sibTransId="{A6D9E1DD-1C58-4DC9-89D5-CEC51EF0B344}"/>
    <dgm:cxn modelId="{447B0C80-B63F-4B89-8EDB-8198A3733849}" type="presOf" srcId="{0952FFB3-84CD-427E-A695-B2B523926D23}" destId="{253D882E-303D-4A81-92E3-743D09D9541E}" srcOrd="0" destOrd="0" presId="urn:microsoft.com/office/officeart/2005/8/layout/chevron1"/>
    <dgm:cxn modelId="{7A32C96D-FB6A-4E4D-B39F-FCA26BF15C4B}" type="presOf" srcId="{7791CB94-8F4C-4298-A5A5-3D2FECF4F95B}" destId="{6FB190E2-29A9-4C05-92A9-46BF4BCB94F6}" srcOrd="0" destOrd="0" presId="urn:microsoft.com/office/officeart/2005/8/layout/chevron1"/>
    <dgm:cxn modelId="{48F6F761-E4E0-4A38-ADA8-C6B784191FC5}" type="presOf" srcId="{F724263F-BA7C-45E1-A3A2-14A4FD0B697E}" destId="{1C3F3DF4-4FA7-4636-83CF-1968064B1E69}" srcOrd="0" destOrd="0" presId="urn:microsoft.com/office/officeart/2005/8/layout/chevron1"/>
    <dgm:cxn modelId="{B0863053-6A6E-4C86-8B49-719301B6E614}" type="presOf" srcId="{C9598CF8-F3DE-4D42-BABD-F7A6C02EE566}" destId="{316CA7FB-9A9D-452D-AEDC-CCD5E9FF1D62}" srcOrd="0" destOrd="0" presId="urn:microsoft.com/office/officeart/2005/8/layout/chevron1"/>
    <dgm:cxn modelId="{15CE294E-F1F2-40C1-93CE-3A82298E0310}" type="presOf" srcId="{BCACA4CF-17E4-4CA4-94D3-BAEBD0007351}" destId="{3B1D9FD5-96BC-4435-BF7A-8A3EBF014431}" srcOrd="0" destOrd="0" presId="urn:microsoft.com/office/officeart/2005/8/layout/chevron1"/>
    <dgm:cxn modelId="{BF983933-D431-49C5-BFAA-46EF2E87269F}" type="presOf" srcId="{3AFA43CC-8B10-405A-AA03-67C3BFD173CE}" destId="{CFDF2616-46F2-40B4-9AB8-09F48B30F3BA}" srcOrd="0" destOrd="0" presId="urn:microsoft.com/office/officeart/2005/8/layout/chevron1"/>
    <dgm:cxn modelId="{F6E246B7-9743-4C80-85C0-3D634B638C63}" srcId="{C9598CF8-F3DE-4D42-BABD-F7A6C02EE566}" destId="{BCACA4CF-17E4-4CA4-94D3-BAEBD0007351}" srcOrd="0" destOrd="0" parTransId="{D2A7D1B2-D8D9-4905-AED8-ECD739643AB6}" sibTransId="{7A8F2872-8747-4FCA-BD9A-DA8E1A219FAC}"/>
    <dgm:cxn modelId="{A32B16BC-BE83-4207-83CE-2C5087373F2F}" type="presParOf" srcId="{316CA7FB-9A9D-452D-AEDC-CCD5E9FF1D62}" destId="{3B1D9FD5-96BC-4435-BF7A-8A3EBF014431}" srcOrd="0" destOrd="0" presId="urn:microsoft.com/office/officeart/2005/8/layout/chevron1"/>
    <dgm:cxn modelId="{92D3AA44-4315-4214-A30E-6B6D761D67CD}" type="presParOf" srcId="{316CA7FB-9A9D-452D-AEDC-CCD5E9FF1D62}" destId="{54C24E31-C252-4A70-8AF3-76CE3569FC07}" srcOrd="1" destOrd="0" presId="urn:microsoft.com/office/officeart/2005/8/layout/chevron1"/>
    <dgm:cxn modelId="{AB328B45-86D4-4929-9D7B-F709E1B27ACF}" type="presParOf" srcId="{316CA7FB-9A9D-452D-AEDC-CCD5E9FF1D62}" destId="{6FB190E2-29A9-4C05-92A9-46BF4BCB94F6}" srcOrd="2" destOrd="0" presId="urn:microsoft.com/office/officeart/2005/8/layout/chevron1"/>
    <dgm:cxn modelId="{D2D48B6F-A6E3-413B-83E8-3BCBF271979E}" type="presParOf" srcId="{316CA7FB-9A9D-452D-AEDC-CCD5E9FF1D62}" destId="{D1D174DE-9FC3-487C-9BF9-4156EF69D3A6}" srcOrd="3" destOrd="0" presId="urn:microsoft.com/office/officeart/2005/8/layout/chevron1"/>
    <dgm:cxn modelId="{C34CFD3B-4ABB-496A-B9E3-432C4B42D397}" type="presParOf" srcId="{316CA7FB-9A9D-452D-AEDC-CCD5E9FF1D62}" destId="{CFDF2616-46F2-40B4-9AB8-09F48B30F3BA}" srcOrd="4" destOrd="0" presId="urn:microsoft.com/office/officeart/2005/8/layout/chevron1"/>
    <dgm:cxn modelId="{74C895D2-948D-4901-B70A-4E1E14E47E73}" type="presParOf" srcId="{316CA7FB-9A9D-452D-AEDC-CCD5E9FF1D62}" destId="{D57F50FF-CD5E-4CC7-98F5-7B3A9FF93B4D}" srcOrd="5" destOrd="0" presId="urn:microsoft.com/office/officeart/2005/8/layout/chevron1"/>
    <dgm:cxn modelId="{44D1E68D-BABD-4DD3-8229-723037557158}" type="presParOf" srcId="{316CA7FB-9A9D-452D-AEDC-CCD5E9FF1D62}" destId="{253D882E-303D-4A81-92E3-743D09D9541E}" srcOrd="6" destOrd="0" presId="urn:microsoft.com/office/officeart/2005/8/layout/chevron1"/>
    <dgm:cxn modelId="{E7F2D281-F272-4645-868A-07F5ED77FF00}" type="presParOf" srcId="{316CA7FB-9A9D-452D-AEDC-CCD5E9FF1D62}" destId="{F31021F9-8DA8-4F6F-A8B8-218D36992BA6}" srcOrd="7" destOrd="0" presId="urn:microsoft.com/office/officeart/2005/8/layout/chevron1"/>
    <dgm:cxn modelId="{507D8088-C349-450E-A9F4-9EFF8CA5851A}" type="presParOf" srcId="{316CA7FB-9A9D-452D-AEDC-CCD5E9FF1D62}" destId="{1C3F3DF4-4FA7-4636-83CF-1968064B1E69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C720B0-6D97-418E-9778-421509A76329}" type="doc">
      <dgm:prSet loTypeId="urn:microsoft.com/office/officeart/2005/8/layout/hierarchy4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pPr latinLnBrk="1"/>
          <a:endParaRPr lang="ko-KR" altLang="en-US"/>
        </a:p>
      </dgm:t>
    </dgm:pt>
    <dgm:pt modelId="{4C4CC770-F553-438B-873B-97CE2EFAC65D}">
      <dgm:prSet phldrT="[텍스트]"/>
      <dgm:spPr>
        <a:solidFill>
          <a:srgbClr val="333333">
            <a:alpha val="80000"/>
          </a:srgbClr>
        </a:solidFill>
        <a:ln w="47625">
          <a:solidFill>
            <a:srgbClr val="E35B0A"/>
          </a:solidFill>
        </a:ln>
      </dgm:spPr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교체 주기 </a:t>
          </a:r>
          <a:r>
            <a:rPr lang="ko-KR" altLang="en-US" dirty="0" err="1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알람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20BD62C9-92CD-434A-BE13-5C7E10D822D3}" type="sibTrans" cxnId="{BF608D5E-88D0-4C4C-8A03-30FF0693411B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6711F15E-AA36-42A1-A35D-C6C80A0D1FDD}" type="parTrans" cxnId="{BF608D5E-88D0-4C4C-8A03-30FF0693411B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33494707-C460-4BF6-BB41-79427929DBAB}">
      <dgm:prSet phldrT="[텍스트]"/>
      <dgm:spPr>
        <a:solidFill>
          <a:srgbClr val="333333">
            <a:alpha val="80000"/>
          </a:srgbClr>
        </a:solidFill>
      </dgm:spPr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작업량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A60F8476-19B7-494D-9853-5B3CB8D2FEA1}" type="sibTrans" cxnId="{C3630275-287F-4FAB-835B-443537AD4697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1773817D-A09E-4190-97EE-25A2D4F20028}" type="parTrans" cxnId="{C3630275-287F-4FAB-835B-443537AD4697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AC014B37-341B-4691-BD80-96AC6FB83936}">
      <dgm:prSet phldrT="[텍스트]"/>
      <dgm:spPr>
        <a:solidFill>
          <a:srgbClr val="333333">
            <a:alpha val="80000"/>
          </a:srgbClr>
        </a:solidFill>
      </dgm:spPr>
      <dgm:t>
        <a:bodyPr/>
        <a:lstStyle/>
        <a:p>
          <a:pPr latinLnBrk="1"/>
          <a:r>
            <a:rPr lang="ko-KR" altLang="en-US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시동</a:t>
          </a:r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562FFFAA-E3E0-4A3B-AF23-4DF8010D4B13}" type="sibTrans" cxnId="{CB7B2794-1457-40B7-9114-120A481C0321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72812BEA-24E5-4D45-AB40-97547120173F}" type="parTrans" cxnId="{CB7B2794-1457-40B7-9114-120A481C0321}">
      <dgm:prSet/>
      <dgm:spPr/>
      <dgm:t>
        <a:bodyPr/>
        <a:lstStyle/>
        <a:p>
          <a:pPr latinLnBrk="1"/>
          <a:endParaRPr lang="ko-KR" altLang="en-US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FDAAE5CB-259A-4969-AEDB-ABE43F5D4090}">
      <dgm:prSet phldrT="[텍스트]"/>
      <dgm:spPr>
        <a:solidFill>
          <a:srgbClr val="E35B0A">
            <a:alpha val="80000"/>
          </a:srgbClr>
        </a:solidFill>
      </dgm:spPr>
      <dgm:t>
        <a:bodyPr/>
        <a:lstStyle/>
        <a:p>
          <a:pPr latinLnBrk="1"/>
          <a:endParaRPr lang="ko-KR" altLang="en-US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D6073942-4202-4394-A192-A02A3F2E781E}" type="sibTrans" cxnId="{E1F1C1BB-E3B1-4EEE-A758-FFF8C6E9033F}">
      <dgm:prSet/>
      <dgm:spPr/>
      <dgm:t>
        <a:bodyPr/>
        <a:lstStyle/>
        <a:p>
          <a:pPr latinLnBrk="1"/>
          <a:endParaRPr lang="ko-KR" altLang="en-US"/>
        </a:p>
      </dgm:t>
    </dgm:pt>
    <dgm:pt modelId="{B736158C-45C0-497F-A8F1-B339E2CC9300}" type="parTrans" cxnId="{E1F1C1BB-E3B1-4EEE-A758-FFF8C6E9033F}">
      <dgm:prSet/>
      <dgm:spPr/>
      <dgm:t>
        <a:bodyPr/>
        <a:lstStyle/>
        <a:p>
          <a:pPr latinLnBrk="1"/>
          <a:endParaRPr lang="ko-KR" altLang="en-US"/>
        </a:p>
      </dgm:t>
    </dgm:pt>
    <dgm:pt modelId="{B166195F-BD86-475F-BF8B-6BC032C5554E}" type="pres">
      <dgm:prSet presAssocID="{1FC720B0-6D97-418E-9778-421509A7632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4D49D7-FD5D-4E64-BAAC-C463C7DDA4A5}" type="pres">
      <dgm:prSet presAssocID="{FDAAE5CB-259A-4969-AEDB-ABE43F5D4090}" presName="vertOne" presStyleCnt="0"/>
      <dgm:spPr/>
    </dgm:pt>
    <dgm:pt modelId="{F5AC90F7-26A9-480E-86F5-4EF9EC3793FE}" type="pres">
      <dgm:prSet presAssocID="{FDAAE5CB-259A-4969-AEDB-ABE43F5D409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13A4E87-A2C7-445F-9D96-D44864D34458}" type="pres">
      <dgm:prSet presAssocID="{FDAAE5CB-259A-4969-AEDB-ABE43F5D4090}" presName="parTransOne" presStyleCnt="0"/>
      <dgm:spPr/>
    </dgm:pt>
    <dgm:pt modelId="{FCB9510E-3681-4FBD-AC02-C720B1FCD5C1}" type="pres">
      <dgm:prSet presAssocID="{FDAAE5CB-259A-4969-AEDB-ABE43F5D4090}" presName="horzOne" presStyleCnt="0"/>
      <dgm:spPr/>
    </dgm:pt>
    <dgm:pt modelId="{8EE054D6-7E33-4827-B72D-679C210207C4}" type="pres">
      <dgm:prSet presAssocID="{AC014B37-341B-4691-BD80-96AC6FB83936}" presName="vertTwo" presStyleCnt="0"/>
      <dgm:spPr/>
    </dgm:pt>
    <dgm:pt modelId="{CE1A3839-439A-421C-83F5-739C5D454FF0}" type="pres">
      <dgm:prSet presAssocID="{AC014B37-341B-4691-BD80-96AC6FB83936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E989F1-56E3-475E-8115-7B8BA6C0B08D}" type="pres">
      <dgm:prSet presAssocID="{AC014B37-341B-4691-BD80-96AC6FB83936}" presName="horzTwo" presStyleCnt="0"/>
      <dgm:spPr/>
    </dgm:pt>
    <dgm:pt modelId="{88811990-2645-4821-ABF2-D9E389287BEB}" type="pres">
      <dgm:prSet presAssocID="{562FFFAA-E3E0-4A3B-AF23-4DF8010D4B13}" presName="sibSpaceTwo" presStyleCnt="0"/>
      <dgm:spPr/>
    </dgm:pt>
    <dgm:pt modelId="{BDDF581A-5783-4D0F-B627-8E7A50004FE3}" type="pres">
      <dgm:prSet presAssocID="{33494707-C460-4BF6-BB41-79427929DBAB}" presName="vertTwo" presStyleCnt="0"/>
      <dgm:spPr/>
    </dgm:pt>
    <dgm:pt modelId="{83AD4549-2FEC-4C77-9A59-8BC8E0924BC1}" type="pres">
      <dgm:prSet presAssocID="{33494707-C460-4BF6-BB41-79427929DBAB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C9EA65-625E-4251-BB27-7BD6C08FD23E}" type="pres">
      <dgm:prSet presAssocID="{33494707-C460-4BF6-BB41-79427929DBAB}" presName="horzTwo" presStyleCnt="0"/>
      <dgm:spPr/>
    </dgm:pt>
    <dgm:pt modelId="{112FA1D3-047A-462B-BC97-146D685517A9}" type="pres">
      <dgm:prSet presAssocID="{A60F8476-19B7-494D-9853-5B3CB8D2FEA1}" presName="sibSpaceTwo" presStyleCnt="0"/>
      <dgm:spPr/>
    </dgm:pt>
    <dgm:pt modelId="{D8068189-78B1-4942-B00B-4278EE671C0D}" type="pres">
      <dgm:prSet presAssocID="{4C4CC770-F553-438B-873B-97CE2EFAC65D}" presName="vertTwo" presStyleCnt="0"/>
      <dgm:spPr/>
    </dgm:pt>
    <dgm:pt modelId="{6BD8079F-5E45-4445-8F14-BEE695BB8A11}" type="pres">
      <dgm:prSet presAssocID="{4C4CC770-F553-438B-873B-97CE2EFAC65D}" presName="txTwo" presStyleLbl="node2" presStyleIdx="2" presStyleCnt="3" custLinFactNeighborX="547" custLinFactNeighborY="7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6C7D17-6988-44CF-8C52-1144A353AE90}" type="pres">
      <dgm:prSet presAssocID="{4C4CC770-F553-438B-873B-97CE2EFAC65D}" presName="horzTwo" presStyleCnt="0"/>
      <dgm:spPr/>
    </dgm:pt>
  </dgm:ptLst>
  <dgm:cxnLst>
    <dgm:cxn modelId="{BF608D5E-88D0-4C4C-8A03-30FF0693411B}" srcId="{FDAAE5CB-259A-4969-AEDB-ABE43F5D4090}" destId="{4C4CC770-F553-438B-873B-97CE2EFAC65D}" srcOrd="2" destOrd="0" parTransId="{6711F15E-AA36-42A1-A35D-C6C80A0D1FDD}" sibTransId="{20BD62C9-92CD-434A-BE13-5C7E10D822D3}"/>
    <dgm:cxn modelId="{0F95F310-F57B-45E0-8542-996231E7BF08}" type="presOf" srcId="{4C4CC770-F553-438B-873B-97CE2EFAC65D}" destId="{6BD8079F-5E45-4445-8F14-BEE695BB8A11}" srcOrd="0" destOrd="0" presId="urn:microsoft.com/office/officeart/2005/8/layout/hierarchy4"/>
    <dgm:cxn modelId="{CB7B2794-1457-40B7-9114-120A481C0321}" srcId="{FDAAE5CB-259A-4969-AEDB-ABE43F5D4090}" destId="{AC014B37-341B-4691-BD80-96AC6FB83936}" srcOrd="0" destOrd="0" parTransId="{72812BEA-24E5-4D45-AB40-97547120173F}" sibTransId="{562FFFAA-E3E0-4A3B-AF23-4DF8010D4B13}"/>
    <dgm:cxn modelId="{18587502-2A5A-4564-ACD1-12712671BAB2}" type="presOf" srcId="{AC014B37-341B-4691-BD80-96AC6FB83936}" destId="{CE1A3839-439A-421C-83F5-739C5D454FF0}" srcOrd="0" destOrd="0" presId="urn:microsoft.com/office/officeart/2005/8/layout/hierarchy4"/>
    <dgm:cxn modelId="{6EEC6AF9-9538-4CB3-9ADB-B6702862CF65}" type="presOf" srcId="{33494707-C460-4BF6-BB41-79427929DBAB}" destId="{83AD4549-2FEC-4C77-9A59-8BC8E0924BC1}" srcOrd="0" destOrd="0" presId="urn:microsoft.com/office/officeart/2005/8/layout/hierarchy4"/>
    <dgm:cxn modelId="{72AB29C6-EBF1-4D04-B5C1-2AF8A38809F4}" type="presOf" srcId="{1FC720B0-6D97-418E-9778-421509A76329}" destId="{B166195F-BD86-475F-BF8B-6BC032C5554E}" srcOrd="0" destOrd="0" presId="urn:microsoft.com/office/officeart/2005/8/layout/hierarchy4"/>
    <dgm:cxn modelId="{512B1AF4-A6E1-4C75-BFE3-8E79F36DE6CF}" type="presOf" srcId="{FDAAE5CB-259A-4969-AEDB-ABE43F5D4090}" destId="{F5AC90F7-26A9-480E-86F5-4EF9EC3793FE}" srcOrd="0" destOrd="0" presId="urn:microsoft.com/office/officeart/2005/8/layout/hierarchy4"/>
    <dgm:cxn modelId="{C3630275-287F-4FAB-835B-443537AD4697}" srcId="{FDAAE5CB-259A-4969-AEDB-ABE43F5D4090}" destId="{33494707-C460-4BF6-BB41-79427929DBAB}" srcOrd="1" destOrd="0" parTransId="{1773817D-A09E-4190-97EE-25A2D4F20028}" sibTransId="{A60F8476-19B7-494D-9853-5B3CB8D2FEA1}"/>
    <dgm:cxn modelId="{E1F1C1BB-E3B1-4EEE-A758-FFF8C6E9033F}" srcId="{1FC720B0-6D97-418E-9778-421509A76329}" destId="{FDAAE5CB-259A-4969-AEDB-ABE43F5D4090}" srcOrd="0" destOrd="0" parTransId="{B736158C-45C0-497F-A8F1-B339E2CC9300}" sibTransId="{D6073942-4202-4394-A192-A02A3F2E781E}"/>
    <dgm:cxn modelId="{D7D4886F-28C8-4AE0-A353-5869A039F93D}" type="presParOf" srcId="{B166195F-BD86-475F-BF8B-6BC032C5554E}" destId="{ED4D49D7-FD5D-4E64-BAAC-C463C7DDA4A5}" srcOrd="0" destOrd="0" presId="urn:microsoft.com/office/officeart/2005/8/layout/hierarchy4"/>
    <dgm:cxn modelId="{A4DF16B7-7D1B-48FB-B441-CEB7DAF774D3}" type="presParOf" srcId="{ED4D49D7-FD5D-4E64-BAAC-C463C7DDA4A5}" destId="{F5AC90F7-26A9-480E-86F5-4EF9EC3793FE}" srcOrd="0" destOrd="0" presId="urn:microsoft.com/office/officeart/2005/8/layout/hierarchy4"/>
    <dgm:cxn modelId="{81A5900E-65F3-4122-BF36-FE6F6A07BA61}" type="presParOf" srcId="{ED4D49D7-FD5D-4E64-BAAC-C463C7DDA4A5}" destId="{513A4E87-A2C7-445F-9D96-D44864D34458}" srcOrd="1" destOrd="0" presId="urn:microsoft.com/office/officeart/2005/8/layout/hierarchy4"/>
    <dgm:cxn modelId="{35F7389F-604E-4246-AD88-94F1532D83E7}" type="presParOf" srcId="{ED4D49D7-FD5D-4E64-BAAC-C463C7DDA4A5}" destId="{FCB9510E-3681-4FBD-AC02-C720B1FCD5C1}" srcOrd="2" destOrd="0" presId="urn:microsoft.com/office/officeart/2005/8/layout/hierarchy4"/>
    <dgm:cxn modelId="{198039F5-3051-4A8C-B398-BDBBB1619CDC}" type="presParOf" srcId="{FCB9510E-3681-4FBD-AC02-C720B1FCD5C1}" destId="{8EE054D6-7E33-4827-B72D-679C210207C4}" srcOrd="0" destOrd="0" presId="urn:microsoft.com/office/officeart/2005/8/layout/hierarchy4"/>
    <dgm:cxn modelId="{DF5C6773-79BF-49BD-9815-5B217A1B3EDB}" type="presParOf" srcId="{8EE054D6-7E33-4827-B72D-679C210207C4}" destId="{CE1A3839-439A-421C-83F5-739C5D454FF0}" srcOrd="0" destOrd="0" presId="urn:microsoft.com/office/officeart/2005/8/layout/hierarchy4"/>
    <dgm:cxn modelId="{9C65F40C-B101-4CB2-A291-8DAE0B514F90}" type="presParOf" srcId="{8EE054D6-7E33-4827-B72D-679C210207C4}" destId="{CBE989F1-56E3-475E-8115-7B8BA6C0B08D}" srcOrd="1" destOrd="0" presId="urn:microsoft.com/office/officeart/2005/8/layout/hierarchy4"/>
    <dgm:cxn modelId="{19E0CE08-ECB8-495E-B7D5-1E87379B0B1B}" type="presParOf" srcId="{FCB9510E-3681-4FBD-AC02-C720B1FCD5C1}" destId="{88811990-2645-4821-ABF2-D9E389287BEB}" srcOrd="1" destOrd="0" presId="urn:microsoft.com/office/officeart/2005/8/layout/hierarchy4"/>
    <dgm:cxn modelId="{D4541A34-B5F9-4499-9C73-8ED4BF98890C}" type="presParOf" srcId="{FCB9510E-3681-4FBD-AC02-C720B1FCD5C1}" destId="{BDDF581A-5783-4D0F-B627-8E7A50004FE3}" srcOrd="2" destOrd="0" presId="urn:microsoft.com/office/officeart/2005/8/layout/hierarchy4"/>
    <dgm:cxn modelId="{6966DA06-4F2E-444A-A6FF-4C09426DCC1E}" type="presParOf" srcId="{BDDF581A-5783-4D0F-B627-8E7A50004FE3}" destId="{83AD4549-2FEC-4C77-9A59-8BC8E0924BC1}" srcOrd="0" destOrd="0" presId="urn:microsoft.com/office/officeart/2005/8/layout/hierarchy4"/>
    <dgm:cxn modelId="{FA0A7001-C551-4694-957A-F9977235B6B0}" type="presParOf" srcId="{BDDF581A-5783-4D0F-B627-8E7A50004FE3}" destId="{9BC9EA65-625E-4251-BB27-7BD6C08FD23E}" srcOrd="1" destOrd="0" presId="urn:microsoft.com/office/officeart/2005/8/layout/hierarchy4"/>
    <dgm:cxn modelId="{8EE6F5E9-7F93-46AB-AE2E-30657A142E19}" type="presParOf" srcId="{FCB9510E-3681-4FBD-AC02-C720B1FCD5C1}" destId="{112FA1D3-047A-462B-BC97-146D685517A9}" srcOrd="3" destOrd="0" presId="urn:microsoft.com/office/officeart/2005/8/layout/hierarchy4"/>
    <dgm:cxn modelId="{D4489EED-BCBB-4196-AC24-92A6B24A46E4}" type="presParOf" srcId="{FCB9510E-3681-4FBD-AC02-C720B1FCD5C1}" destId="{D8068189-78B1-4942-B00B-4278EE671C0D}" srcOrd="4" destOrd="0" presId="urn:microsoft.com/office/officeart/2005/8/layout/hierarchy4"/>
    <dgm:cxn modelId="{710853BB-D88D-4CE5-81C3-899E60334D6F}" type="presParOf" srcId="{D8068189-78B1-4942-B00B-4278EE671C0D}" destId="{6BD8079F-5E45-4445-8F14-BEE695BB8A11}" srcOrd="0" destOrd="0" presId="urn:microsoft.com/office/officeart/2005/8/layout/hierarchy4"/>
    <dgm:cxn modelId="{B7667DAD-AD3E-4E90-A60D-C84E2E2D0DA9}" type="presParOf" srcId="{D8068189-78B1-4942-B00B-4278EE671C0D}" destId="{A16C7D17-6988-44CF-8C52-1144A353AE9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15D40E-F1DD-481B-8988-6A52AC83B948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9331B49E-F1EC-45E3-96F5-15CC0B3821AD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전체가 아닌 부분 오일 교체가 가능</a:t>
          </a:r>
          <a:endParaRPr lang="ko-KR" altLang="en-US" sz="20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559FEBE2-CE0C-4D16-8073-2C9894C50B09}" type="parTrans" cxnId="{02018ACB-227A-41DB-B561-1B7A276C81F5}">
      <dgm:prSet/>
      <dgm:spPr/>
      <dgm:t>
        <a:bodyPr/>
        <a:lstStyle/>
        <a:p>
          <a:pPr latinLnBrk="1"/>
          <a:endParaRPr lang="ko-KR" altLang="en-US"/>
        </a:p>
      </dgm:t>
    </dgm:pt>
    <dgm:pt modelId="{76868FA2-9B92-43C2-A94C-2A093E2586E3}" type="sibTrans" cxnId="{02018ACB-227A-41DB-B561-1B7A276C81F5}">
      <dgm:prSet/>
      <dgm:spPr/>
      <dgm:t>
        <a:bodyPr/>
        <a:lstStyle/>
        <a:p>
          <a:pPr latinLnBrk="1"/>
          <a:endParaRPr lang="ko-KR" altLang="en-US"/>
        </a:p>
      </dgm:t>
    </dgm:pt>
    <dgm:pt modelId="{70AA9A05-2744-4280-97CE-35C1C5E52125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검사 및 교체로 인한 작업 중단 시간의 단축</a:t>
          </a:r>
          <a:endParaRPr lang="ko-KR" altLang="en-US" sz="20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800856CB-27DA-41BC-AE15-CFABCB9CC22A}" type="parTrans" cxnId="{7FA90D9B-EC94-4A90-9760-4FBD602A2DA1}">
      <dgm:prSet/>
      <dgm:spPr/>
      <dgm:t>
        <a:bodyPr/>
        <a:lstStyle/>
        <a:p>
          <a:pPr latinLnBrk="1"/>
          <a:endParaRPr lang="ko-KR" altLang="en-US"/>
        </a:p>
      </dgm:t>
    </dgm:pt>
    <dgm:pt modelId="{662CD8FD-6A9F-48C9-A27B-981FB0BA3B71}" type="sibTrans" cxnId="{7FA90D9B-EC94-4A90-9760-4FBD602A2DA1}">
      <dgm:prSet/>
      <dgm:spPr/>
      <dgm:t>
        <a:bodyPr/>
        <a:lstStyle/>
        <a:p>
          <a:pPr latinLnBrk="1"/>
          <a:endParaRPr lang="ko-KR" altLang="en-US"/>
        </a:p>
      </dgm:t>
    </dgm:pt>
    <dgm:pt modelId="{F7DFE86E-E6FF-4BA5-8A9E-2DC3C01C9A05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상태에 대한 검사로 오일 교체 비용 감소</a:t>
          </a:r>
          <a:endParaRPr lang="ko-KR" altLang="en-US" sz="20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gm:t>
    </dgm:pt>
    <dgm:pt modelId="{5F188190-980A-428A-A884-28C2D274B669}" type="parTrans" cxnId="{BDB2D96C-E29F-4AB5-AC15-CE0506686C36}">
      <dgm:prSet/>
      <dgm:spPr/>
      <dgm:t>
        <a:bodyPr/>
        <a:lstStyle/>
        <a:p>
          <a:pPr latinLnBrk="1"/>
          <a:endParaRPr lang="ko-KR" altLang="en-US"/>
        </a:p>
      </dgm:t>
    </dgm:pt>
    <dgm:pt modelId="{B973BDD3-4424-4FDB-9B29-61EB57FF1A86}" type="sibTrans" cxnId="{BDB2D96C-E29F-4AB5-AC15-CE0506686C36}">
      <dgm:prSet/>
      <dgm:spPr/>
      <dgm:t>
        <a:bodyPr/>
        <a:lstStyle/>
        <a:p>
          <a:pPr latinLnBrk="1"/>
          <a:endParaRPr lang="ko-KR" altLang="en-US"/>
        </a:p>
      </dgm:t>
    </dgm:pt>
    <dgm:pt modelId="{71FADC2D-9DA0-4134-B01A-66EFD8C4A340}" type="pres">
      <dgm:prSet presAssocID="{1315D40E-F1DD-481B-8988-6A52AC83B948}" presName="linearFlow" presStyleCnt="0">
        <dgm:presLayoutVars>
          <dgm:dir/>
          <dgm:resizeHandles val="exact"/>
        </dgm:presLayoutVars>
      </dgm:prSet>
      <dgm:spPr/>
    </dgm:pt>
    <dgm:pt modelId="{4EF834EE-4E02-406B-9A9B-CE58AF577314}" type="pres">
      <dgm:prSet presAssocID="{9331B49E-F1EC-45E3-96F5-15CC0B3821AD}" presName="composite" presStyleCnt="0"/>
      <dgm:spPr/>
    </dgm:pt>
    <dgm:pt modelId="{B6614C77-3013-4D54-ACEC-8F080213A9CB}" type="pres">
      <dgm:prSet presAssocID="{9331B49E-F1EC-45E3-96F5-15CC0B3821AD}" presName="imgShp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E00E6F2-1B3C-44AB-A9C1-19B9AB2CBBA6}" type="pres">
      <dgm:prSet presAssocID="{9331B49E-F1EC-45E3-96F5-15CC0B3821AD}" presName="txShp" presStyleLbl="node1" presStyleIdx="0" presStyleCnt="3" custScaleX="1128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D84C759-EC55-40ED-8F77-75AFBF4F3B14}" type="pres">
      <dgm:prSet presAssocID="{76868FA2-9B92-43C2-A94C-2A093E2586E3}" presName="spacing" presStyleCnt="0"/>
      <dgm:spPr/>
    </dgm:pt>
    <dgm:pt modelId="{5BCFBB1A-3CB6-4B77-BCD9-88416FA566BE}" type="pres">
      <dgm:prSet presAssocID="{70AA9A05-2744-4280-97CE-35C1C5E52125}" presName="composite" presStyleCnt="0"/>
      <dgm:spPr/>
    </dgm:pt>
    <dgm:pt modelId="{8BD15ED0-CC4F-4F87-95F8-D20F59CDC367}" type="pres">
      <dgm:prSet presAssocID="{70AA9A05-2744-4280-97CE-35C1C5E52125}" presName="imgShp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27816FF-ACF1-4DDD-9AD8-BD091DDD9EAA}" type="pres">
      <dgm:prSet presAssocID="{70AA9A05-2744-4280-97CE-35C1C5E52125}" presName="txShp" presStyleLbl="node1" presStyleIdx="1" presStyleCnt="3" custScaleX="1128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BE67BA-97C1-4B8C-BB05-6EFA32D193F6}" type="pres">
      <dgm:prSet presAssocID="{662CD8FD-6A9F-48C9-A27B-981FB0BA3B71}" presName="spacing" presStyleCnt="0"/>
      <dgm:spPr/>
    </dgm:pt>
    <dgm:pt modelId="{208B246A-B20D-4A4F-ADDF-8C65DC8F601B}" type="pres">
      <dgm:prSet presAssocID="{F7DFE86E-E6FF-4BA5-8A9E-2DC3C01C9A05}" presName="composite" presStyleCnt="0"/>
      <dgm:spPr/>
    </dgm:pt>
    <dgm:pt modelId="{7F34240D-AC86-49A6-9FF2-E0D5BDD1C342}" type="pres">
      <dgm:prSet presAssocID="{F7DFE86E-E6FF-4BA5-8A9E-2DC3C01C9A05}" presName="imgShp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4B4F9A46-A08B-417F-A500-14CA9703FD2A}" type="pres">
      <dgm:prSet presAssocID="{F7DFE86E-E6FF-4BA5-8A9E-2DC3C01C9A05}" presName="txShp" presStyleLbl="node1" presStyleIdx="2" presStyleCnt="3" custScaleX="11286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DB2D96C-E29F-4AB5-AC15-CE0506686C36}" srcId="{1315D40E-F1DD-481B-8988-6A52AC83B948}" destId="{F7DFE86E-E6FF-4BA5-8A9E-2DC3C01C9A05}" srcOrd="2" destOrd="0" parTransId="{5F188190-980A-428A-A884-28C2D274B669}" sibTransId="{B973BDD3-4424-4FDB-9B29-61EB57FF1A86}"/>
    <dgm:cxn modelId="{D3FF84DB-4A50-4022-A440-6003876E0C7A}" type="presOf" srcId="{70AA9A05-2744-4280-97CE-35C1C5E52125}" destId="{E27816FF-ACF1-4DDD-9AD8-BD091DDD9EAA}" srcOrd="0" destOrd="0" presId="urn:microsoft.com/office/officeart/2005/8/layout/vList3"/>
    <dgm:cxn modelId="{7FA90D9B-EC94-4A90-9760-4FBD602A2DA1}" srcId="{1315D40E-F1DD-481B-8988-6A52AC83B948}" destId="{70AA9A05-2744-4280-97CE-35C1C5E52125}" srcOrd="1" destOrd="0" parTransId="{800856CB-27DA-41BC-AE15-CFABCB9CC22A}" sibTransId="{662CD8FD-6A9F-48C9-A27B-981FB0BA3B71}"/>
    <dgm:cxn modelId="{02018ACB-227A-41DB-B561-1B7A276C81F5}" srcId="{1315D40E-F1DD-481B-8988-6A52AC83B948}" destId="{9331B49E-F1EC-45E3-96F5-15CC0B3821AD}" srcOrd="0" destOrd="0" parTransId="{559FEBE2-CE0C-4D16-8073-2C9894C50B09}" sibTransId="{76868FA2-9B92-43C2-A94C-2A093E2586E3}"/>
    <dgm:cxn modelId="{0A57D668-50AD-435F-8B1C-C46301EA4F41}" type="presOf" srcId="{F7DFE86E-E6FF-4BA5-8A9E-2DC3C01C9A05}" destId="{4B4F9A46-A08B-417F-A500-14CA9703FD2A}" srcOrd="0" destOrd="0" presId="urn:microsoft.com/office/officeart/2005/8/layout/vList3"/>
    <dgm:cxn modelId="{EEB603D7-32B1-4E6D-A8FA-C05B66F35F3D}" type="presOf" srcId="{1315D40E-F1DD-481B-8988-6A52AC83B948}" destId="{71FADC2D-9DA0-4134-B01A-66EFD8C4A340}" srcOrd="0" destOrd="0" presId="urn:microsoft.com/office/officeart/2005/8/layout/vList3"/>
    <dgm:cxn modelId="{DC2FF48B-1503-4A75-B9B3-746F873569CD}" type="presOf" srcId="{9331B49E-F1EC-45E3-96F5-15CC0B3821AD}" destId="{4E00E6F2-1B3C-44AB-A9C1-19B9AB2CBBA6}" srcOrd="0" destOrd="0" presId="urn:microsoft.com/office/officeart/2005/8/layout/vList3"/>
    <dgm:cxn modelId="{2BBA1652-B8F8-4EDA-B93E-D8901F3EED2A}" type="presParOf" srcId="{71FADC2D-9DA0-4134-B01A-66EFD8C4A340}" destId="{4EF834EE-4E02-406B-9A9B-CE58AF577314}" srcOrd="0" destOrd="0" presId="urn:microsoft.com/office/officeart/2005/8/layout/vList3"/>
    <dgm:cxn modelId="{4C1B26C8-BF91-4ADC-AC77-F50D7DA337F9}" type="presParOf" srcId="{4EF834EE-4E02-406B-9A9B-CE58AF577314}" destId="{B6614C77-3013-4D54-ACEC-8F080213A9CB}" srcOrd="0" destOrd="0" presId="urn:microsoft.com/office/officeart/2005/8/layout/vList3"/>
    <dgm:cxn modelId="{15B23941-B802-42E9-A6B0-FD34135D5917}" type="presParOf" srcId="{4EF834EE-4E02-406B-9A9B-CE58AF577314}" destId="{4E00E6F2-1B3C-44AB-A9C1-19B9AB2CBBA6}" srcOrd="1" destOrd="0" presId="urn:microsoft.com/office/officeart/2005/8/layout/vList3"/>
    <dgm:cxn modelId="{409C17BB-2F6E-4885-BEB9-D26CAF9F10D0}" type="presParOf" srcId="{71FADC2D-9DA0-4134-B01A-66EFD8C4A340}" destId="{DD84C759-EC55-40ED-8F77-75AFBF4F3B14}" srcOrd="1" destOrd="0" presId="urn:microsoft.com/office/officeart/2005/8/layout/vList3"/>
    <dgm:cxn modelId="{0DD4FE06-5720-47FD-B1DC-A4E068BABD56}" type="presParOf" srcId="{71FADC2D-9DA0-4134-B01A-66EFD8C4A340}" destId="{5BCFBB1A-3CB6-4B77-BCD9-88416FA566BE}" srcOrd="2" destOrd="0" presId="urn:microsoft.com/office/officeart/2005/8/layout/vList3"/>
    <dgm:cxn modelId="{BB7B15EA-EBF2-43BF-9D44-A3705D1716E2}" type="presParOf" srcId="{5BCFBB1A-3CB6-4B77-BCD9-88416FA566BE}" destId="{8BD15ED0-CC4F-4F87-95F8-D20F59CDC367}" srcOrd="0" destOrd="0" presId="urn:microsoft.com/office/officeart/2005/8/layout/vList3"/>
    <dgm:cxn modelId="{DFE749AB-3456-417E-B2FA-34AF887E2A46}" type="presParOf" srcId="{5BCFBB1A-3CB6-4B77-BCD9-88416FA566BE}" destId="{E27816FF-ACF1-4DDD-9AD8-BD091DDD9EAA}" srcOrd="1" destOrd="0" presId="urn:microsoft.com/office/officeart/2005/8/layout/vList3"/>
    <dgm:cxn modelId="{DE05ECBA-4978-4E57-833D-FB5FBFD23EAE}" type="presParOf" srcId="{71FADC2D-9DA0-4134-B01A-66EFD8C4A340}" destId="{37BE67BA-97C1-4B8C-BB05-6EFA32D193F6}" srcOrd="3" destOrd="0" presId="urn:microsoft.com/office/officeart/2005/8/layout/vList3"/>
    <dgm:cxn modelId="{A59F4912-4F79-410E-A0E9-365942F272B7}" type="presParOf" srcId="{71FADC2D-9DA0-4134-B01A-66EFD8C4A340}" destId="{208B246A-B20D-4A4F-ADDF-8C65DC8F601B}" srcOrd="4" destOrd="0" presId="urn:microsoft.com/office/officeart/2005/8/layout/vList3"/>
    <dgm:cxn modelId="{FF93E59A-A003-44B8-9EC8-17265CF03585}" type="presParOf" srcId="{208B246A-B20D-4A4F-ADDF-8C65DC8F601B}" destId="{7F34240D-AC86-49A6-9FF2-E0D5BDD1C342}" srcOrd="0" destOrd="0" presId="urn:microsoft.com/office/officeart/2005/8/layout/vList3"/>
    <dgm:cxn modelId="{DF7313D5-CD9D-49F0-B072-DAC27FEB104E}" type="presParOf" srcId="{208B246A-B20D-4A4F-ADDF-8C65DC8F601B}" destId="{4B4F9A46-A08B-417F-A500-14CA9703FD2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D9FD5-96BC-4435-BF7A-8A3EBF014431}">
      <dsp:nvSpPr>
        <dsp:cNvPr id="0" name=""/>
        <dsp:cNvSpPr/>
      </dsp:nvSpPr>
      <dsp:spPr>
        <a:xfrm>
          <a:off x="2841" y="1145579"/>
          <a:ext cx="2528756" cy="1011502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업체 선택</a:t>
          </a:r>
          <a:endParaRPr lang="ko-KR" altLang="en-US" sz="21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508592" y="1145579"/>
        <a:ext cx="1517254" cy="1011502"/>
      </dsp:txXfrm>
    </dsp:sp>
    <dsp:sp modelId="{6FB190E2-29A9-4C05-92A9-46BF4BCB94F6}">
      <dsp:nvSpPr>
        <dsp:cNvPr id="0" name=""/>
        <dsp:cNvSpPr/>
      </dsp:nvSpPr>
      <dsp:spPr>
        <a:xfrm>
          <a:off x="2278722" y="1145579"/>
          <a:ext cx="2528756" cy="1011502"/>
        </a:xfrm>
        <a:prstGeom prst="chevron">
          <a:avLst/>
        </a:prstGeom>
        <a:solidFill>
          <a:schemeClr val="accent2">
            <a:shade val="80000"/>
            <a:hueOff val="-120354"/>
            <a:satOff val="2542"/>
            <a:lumOff val="6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샘플 채취</a:t>
          </a:r>
          <a:endParaRPr lang="ko-KR" altLang="en-US" sz="21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2784473" y="1145579"/>
        <a:ext cx="1517254" cy="1011502"/>
      </dsp:txXfrm>
    </dsp:sp>
    <dsp:sp modelId="{CFDF2616-46F2-40B4-9AB8-09F48B30F3BA}">
      <dsp:nvSpPr>
        <dsp:cNvPr id="0" name=""/>
        <dsp:cNvSpPr/>
      </dsp:nvSpPr>
      <dsp:spPr>
        <a:xfrm>
          <a:off x="4523580" y="1152720"/>
          <a:ext cx="2528756" cy="1011502"/>
        </a:xfrm>
        <a:prstGeom prst="chevron">
          <a:avLst/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배송</a:t>
          </a:r>
          <a:endParaRPr lang="ko-KR" altLang="en-US" sz="21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5029331" y="1152720"/>
        <a:ext cx="1517254" cy="1011502"/>
      </dsp:txXfrm>
    </dsp:sp>
    <dsp:sp modelId="{253D882E-303D-4A81-92E3-743D09D9541E}">
      <dsp:nvSpPr>
        <dsp:cNvPr id="0" name=""/>
        <dsp:cNvSpPr/>
      </dsp:nvSpPr>
      <dsp:spPr>
        <a:xfrm>
          <a:off x="6830484" y="1145579"/>
          <a:ext cx="2528756" cy="1011502"/>
        </a:xfrm>
        <a:prstGeom prst="chevron">
          <a:avLst/>
        </a:prstGeom>
        <a:solidFill>
          <a:schemeClr val="accent2">
            <a:shade val="80000"/>
            <a:hueOff val="-361061"/>
            <a:satOff val="7625"/>
            <a:lumOff val="203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분석 및 보고</a:t>
          </a:r>
          <a:endParaRPr lang="ko-KR" altLang="en-US" sz="21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7336235" y="1145579"/>
        <a:ext cx="1517254" cy="1011502"/>
      </dsp:txXfrm>
    </dsp:sp>
    <dsp:sp modelId="{1C3F3DF4-4FA7-4636-83CF-1968064B1E69}">
      <dsp:nvSpPr>
        <dsp:cNvPr id="0" name=""/>
        <dsp:cNvSpPr/>
      </dsp:nvSpPr>
      <dsp:spPr>
        <a:xfrm>
          <a:off x="9106365" y="1145579"/>
          <a:ext cx="2528756" cy="1011502"/>
        </a:xfrm>
        <a:prstGeom prst="chevron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평가 및 </a:t>
          </a:r>
          <a:r>
            <a:rPr lang="en-US" altLang="ko-KR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/>
          </a:r>
          <a:br>
            <a:rPr lang="en-US" altLang="ko-KR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</a:br>
          <a:r>
            <a:rPr lang="ko-KR" altLang="en-US" sz="21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권장사항 수령</a:t>
          </a:r>
          <a:endParaRPr lang="ko-KR" altLang="en-US" sz="21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9612116" y="1145579"/>
        <a:ext cx="1517254" cy="1011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C90F7-26A9-480E-86F5-4EF9EC3793FE}">
      <dsp:nvSpPr>
        <dsp:cNvPr id="0" name=""/>
        <dsp:cNvSpPr/>
      </dsp:nvSpPr>
      <dsp:spPr>
        <a:xfrm>
          <a:off x="4293" y="540"/>
          <a:ext cx="11937492" cy="739393"/>
        </a:xfrm>
        <a:prstGeom prst="roundRect">
          <a:avLst>
            <a:gd name="adj" fmla="val 10000"/>
          </a:avLst>
        </a:prstGeom>
        <a:solidFill>
          <a:srgbClr val="E35B0A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25949" y="22196"/>
        <a:ext cx="11894180" cy="696081"/>
      </dsp:txXfrm>
    </dsp:sp>
    <dsp:sp modelId="{CE1A3839-439A-421C-83F5-739C5D454FF0}">
      <dsp:nvSpPr>
        <dsp:cNvPr id="0" name=""/>
        <dsp:cNvSpPr/>
      </dsp:nvSpPr>
      <dsp:spPr>
        <a:xfrm>
          <a:off x="4293" y="1020853"/>
          <a:ext cx="3768147" cy="739393"/>
        </a:xfrm>
        <a:prstGeom prst="roundRect">
          <a:avLst>
            <a:gd name="adj" fmla="val 10000"/>
          </a:avLst>
        </a:prstGeom>
        <a:solidFill>
          <a:srgbClr val="333333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시동</a:t>
          </a: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25949" y="1042509"/>
        <a:ext cx="3724835" cy="696081"/>
      </dsp:txXfrm>
    </dsp:sp>
    <dsp:sp modelId="{83AD4549-2FEC-4C77-9A59-8BC8E0924BC1}">
      <dsp:nvSpPr>
        <dsp:cNvPr id="0" name=""/>
        <dsp:cNvSpPr/>
      </dsp:nvSpPr>
      <dsp:spPr>
        <a:xfrm>
          <a:off x="4088965" y="1020853"/>
          <a:ext cx="3768147" cy="739393"/>
        </a:xfrm>
        <a:prstGeom prst="roundRect">
          <a:avLst>
            <a:gd name="adj" fmla="val 10000"/>
          </a:avLst>
        </a:prstGeom>
        <a:solidFill>
          <a:srgbClr val="333333">
            <a:alpha val="8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작업량</a:t>
          </a: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4110621" y="1042509"/>
        <a:ext cx="3724835" cy="696081"/>
      </dsp:txXfrm>
    </dsp:sp>
    <dsp:sp modelId="{6BD8079F-5E45-4445-8F14-BEE695BB8A11}">
      <dsp:nvSpPr>
        <dsp:cNvPr id="0" name=""/>
        <dsp:cNvSpPr/>
      </dsp:nvSpPr>
      <dsp:spPr>
        <a:xfrm>
          <a:off x="8177931" y="1021394"/>
          <a:ext cx="3768147" cy="739393"/>
        </a:xfrm>
        <a:prstGeom prst="roundRect">
          <a:avLst>
            <a:gd name="adj" fmla="val 10000"/>
          </a:avLst>
        </a:prstGeom>
        <a:solidFill>
          <a:srgbClr val="333333">
            <a:alpha val="80000"/>
          </a:srgbClr>
        </a:solidFill>
        <a:ln w="47625" cap="flat" cmpd="sng" algn="ctr">
          <a:solidFill>
            <a:srgbClr val="E35B0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7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교체 주기 </a:t>
          </a:r>
          <a:r>
            <a:rPr lang="ko-KR" altLang="en-US" sz="2700" kern="1200" dirty="0" err="1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알람</a:t>
          </a:r>
          <a:endParaRPr lang="ko-KR" altLang="en-US" sz="27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>
        <a:off x="8199587" y="1043050"/>
        <a:ext cx="3724835" cy="696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0E6F2-1B3C-44AB-A9C1-19B9AB2CBBA6}">
      <dsp:nvSpPr>
        <dsp:cNvPr id="0" name=""/>
        <dsp:cNvSpPr/>
      </dsp:nvSpPr>
      <dsp:spPr>
        <a:xfrm rot="10800000">
          <a:off x="1114576" y="765"/>
          <a:ext cx="5842037" cy="124135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02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전체가 아닌 부분 오일 교체가 가능</a:t>
          </a:r>
          <a:endParaRPr lang="ko-KR" altLang="en-US" sz="20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 rot="10800000">
        <a:off x="1424914" y="765"/>
        <a:ext cx="5531699" cy="1241352"/>
      </dsp:txXfrm>
    </dsp:sp>
    <dsp:sp modelId="{B6614C77-3013-4D54-ACEC-8F080213A9CB}">
      <dsp:nvSpPr>
        <dsp:cNvPr id="0" name=""/>
        <dsp:cNvSpPr/>
      </dsp:nvSpPr>
      <dsp:spPr>
        <a:xfrm>
          <a:off x="826900" y="765"/>
          <a:ext cx="1241352" cy="124135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816FF-ACF1-4DDD-9AD8-BD091DDD9EAA}">
      <dsp:nvSpPr>
        <dsp:cNvPr id="0" name=""/>
        <dsp:cNvSpPr/>
      </dsp:nvSpPr>
      <dsp:spPr>
        <a:xfrm rot="10800000">
          <a:off x="1114576" y="1612671"/>
          <a:ext cx="5842037" cy="1241352"/>
        </a:xfrm>
        <a:prstGeom prst="homePlate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02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검사 및 교체로 인한 작업 중단 시간의 단축</a:t>
          </a:r>
          <a:endParaRPr lang="ko-KR" altLang="en-US" sz="20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 rot="10800000">
        <a:off x="1424914" y="1612671"/>
        <a:ext cx="5531699" cy="1241352"/>
      </dsp:txXfrm>
    </dsp:sp>
    <dsp:sp modelId="{8BD15ED0-CC4F-4F87-95F8-D20F59CDC367}">
      <dsp:nvSpPr>
        <dsp:cNvPr id="0" name=""/>
        <dsp:cNvSpPr/>
      </dsp:nvSpPr>
      <dsp:spPr>
        <a:xfrm>
          <a:off x="826900" y="1612671"/>
          <a:ext cx="1241352" cy="1241352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F9A46-A08B-417F-A500-14CA9703FD2A}">
      <dsp:nvSpPr>
        <dsp:cNvPr id="0" name=""/>
        <dsp:cNvSpPr/>
      </dsp:nvSpPr>
      <dsp:spPr>
        <a:xfrm rot="10800000">
          <a:off x="1114576" y="3224576"/>
          <a:ext cx="5842037" cy="1241352"/>
        </a:xfrm>
        <a:prstGeom prst="homePlat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7402" tIns="76200" rIns="14224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LG Smart UI Bold" panose="020B0800000101010101" pitchFamily="50" charset="-127"/>
              <a:ea typeface="LG Smart UI Bold" panose="020B0800000101010101" pitchFamily="50" charset="-127"/>
            </a:rPr>
            <a:t>오일 상태에 대한 검사로 오일 교체 비용 감소</a:t>
          </a:r>
          <a:endParaRPr lang="ko-KR" altLang="en-US" sz="2000" kern="1200" dirty="0">
            <a:latin typeface="LG Smart UI Bold" panose="020B0800000101010101" pitchFamily="50" charset="-127"/>
            <a:ea typeface="LG Smart UI Bold" panose="020B0800000101010101" pitchFamily="50" charset="-127"/>
          </a:endParaRPr>
        </a:p>
      </dsp:txBody>
      <dsp:txXfrm rot="10800000">
        <a:off x="1424914" y="3224576"/>
        <a:ext cx="5531699" cy="1241352"/>
      </dsp:txXfrm>
    </dsp:sp>
    <dsp:sp modelId="{7F34240D-AC86-49A6-9FF2-E0D5BDD1C342}">
      <dsp:nvSpPr>
        <dsp:cNvPr id="0" name=""/>
        <dsp:cNvSpPr/>
      </dsp:nvSpPr>
      <dsp:spPr>
        <a:xfrm>
          <a:off x="826900" y="3224576"/>
          <a:ext cx="1241352" cy="1241352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5199C-FBEC-4C1C-9AB9-5A25869DB8FE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774874-6AAC-4B8C-94F3-B74F826D57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90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unginews.com/35382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605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오일을 </a:t>
            </a:r>
            <a:r>
              <a:rPr lang="ko-KR" altLang="en-US" dirty="0" err="1" smtClean="0"/>
              <a:t>보내버리면</a:t>
            </a:r>
            <a:r>
              <a:rPr lang="ko-KR" altLang="en-US" dirty="0" smtClean="0"/>
              <a:t> 시간이 걸리기도하고</a:t>
            </a:r>
            <a:endParaRPr lang="en-US" altLang="ko-KR" dirty="0" smtClean="0"/>
          </a:p>
          <a:p>
            <a:r>
              <a:rPr lang="ko-KR" altLang="en-US" dirty="0" smtClean="0"/>
              <a:t>운행 중 오일 상태를 보는게 중요한데 보낼 때에는 운행</a:t>
            </a:r>
            <a:r>
              <a:rPr lang="ko-KR" altLang="en-US" baseline="0" dirty="0" smtClean="0"/>
              <a:t> 중과 같은 상태의 오일이 아니기 때문에 부정확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센서에 적용되는 프로그램을 만드는게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866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22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401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오일을 </a:t>
            </a:r>
            <a:r>
              <a:rPr lang="ko-KR" altLang="en-US" dirty="0" err="1" smtClean="0"/>
              <a:t>보내버리면</a:t>
            </a:r>
            <a:r>
              <a:rPr lang="ko-KR" altLang="en-US" dirty="0" smtClean="0"/>
              <a:t> 시간이 걸리기도하고</a:t>
            </a:r>
            <a:endParaRPr lang="en-US" altLang="ko-KR" dirty="0" smtClean="0"/>
          </a:p>
          <a:p>
            <a:r>
              <a:rPr lang="ko-KR" altLang="en-US" dirty="0" smtClean="0"/>
              <a:t>운행 중 오일 상태를 보는게 중요한데 보낼 때에는 운행</a:t>
            </a:r>
            <a:r>
              <a:rPr lang="ko-KR" altLang="en-US" baseline="0" dirty="0" smtClean="0"/>
              <a:t> 중과 같은 상태의 오일이 아니기 때문에 부정확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센서에 적용되는 프로그램을 만드는게 목적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3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엔진교체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비용은 장치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규격별로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지게차 최대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1,930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굴삭기 최대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2,035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원이며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천안 노후 지게차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굴삭기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엔진교체비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전액 지원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7700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만원 투입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건설기계뉴스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https://www.kunginews.com/35382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공임비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숨고 기준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40 - 250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수리기간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짧으면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1-2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길면 일주일도 걸리는듯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정비마다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다르니 그냥 기회비용 낭비라고 </a:t>
            </a:r>
            <a:r>
              <a:rPr lang="ko-KR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언급해야할듯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74874-6AAC-4B8C-94F3-B74F826D57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326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78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3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93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29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48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87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71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3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86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0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C0B1D-65B6-4DAF-B3F5-447F1FA0B0E9}" type="datetimeFigureOut">
              <a:rPr lang="ko-KR" altLang="en-US" smtClean="0"/>
              <a:t>2024-06-12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0B283-AC6C-4C71-8BA0-7E23D3A97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05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diagramData" Target="../diagrams/data2.xml"/><Relationship Id="rId9" Type="http://schemas.openxmlformats.org/officeDocument/2006/relationships/image" Target="../media/image15.png"/><Relationship Id="rId1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1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E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9" b="25987"/>
          <a:stretch/>
        </p:blipFill>
        <p:spPr>
          <a:xfrm>
            <a:off x="-1" y="3072669"/>
            <a:ext cx="12189078" cy="37980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80413" y="1818978"/>
            <a:ext cx="112455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건설 기계 오일 상태 진단</a:t>
            </a:r>
            <a:endParaRPr lang="ko-KR" altLang="en-US" sz="60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pic>
        <p:nvPicPr>
          <p:cNvPr id="1030" name="Picture 6" descr="https://www.lsholdings.com/assets/img/media/ci_img0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653" y="234048"/>
            <a:ext cx="1023049" cy="45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80413" y="1300379"/>
            <a:ext cx="8454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건설 기계 데이터 분석 통한</a:t>
            </a:r>
            <a:endParaRPr lang="ko-KR" altLang="en-US" sz="36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3072669"/>
            <a:ext cx="12192001" cy="3785331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80413" y="349456"/>
            <a:ext cx="5622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LS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빅데이터 스쿨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2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기 프로젝트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6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조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–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A002D"/>
                </a:solidFill>
                <a:effectLst/>
                <a:uLnTx/>
                <a:uFillTx/>
                <a:latin typeface="LG Smart UI Regular" panose="020B0500000101010101" pitchFamily="50" charset="-127"/>
                <a:ea typeface="LG Smart UI Regular" panose="020B0500000101010101" pitchFamily="50" charset="-127"/>
                <a:cs typeface="+mn-cs"/>
              </a:rPr>
              <a:t>주제 선정 보고서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A002D"/>
              </a:solidFill>
              <a:effectLst/>
              <a:uLnTx/>
              <a:uFillTx/>
              <a:latin typeface="LG Smart UI Regular" panose="020B0500000101010101" pitchFamily="50" charset="-127"/>
              <a:ea typeface="LG Smart UI Regular" panose="020B05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80413" y="653699"/>
            <a:ext cx="4530564" cy="309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6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조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금해인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배영석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양찬규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이준우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정서연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한현수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68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ttps://www.lsholdings.com/assets/img/media/ci_img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216" y="5886449"/>
            <a:ext cx="1536677" cy="6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004109" y="2051533"/>
            <a:ext cx="8187891" cy="4809085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16996" y="2015651"/>
            <a:ext cx="4447282" cy="69061"/>
          </a:xfrm>
          <a:prstGeom prst="rect">
            <a:avLst/>
          </a:prstGeom>
          <a:solidFill>
            <a:srgbClr val="FDC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871001" y="1387261"/>
            <a:ext cx="4690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rgbClr val="0A1E5A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Table of Contents</a:t>
            </a:r>
            <a:endParaRPr lang="ko-KR" altLang="en-US" sz="3600" b="1" dirty="0">
              <a:solidFill>
                <a:srgbClr val="0A1E5A"/>
              </a:solidFill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0119" y="2414332"/>
            <a:ext cx="580177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91" lvl="0" indent="-419100">
              <a:lnSpc>
                <a:spcPct val="150000"/>
              </a:lnSpc>
              <a:buClr>
                <a:srgbClr val="000000"/>
              </a:buClr>
              <a:buSzPts val="2600"/>
              <a:buFont typeface="Malgun Gothic"/>
              <a:buAutoNum type="arabicPeriod"/>
            </a:pPr>
            <a:r>
              <a:rPr lang="ko-KR" altLang="en-US" sz="2600" b="1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과제 배경 탐구 </a:t>
            </a:r>
            <a:r>
              <a:rPr lang="en-US" altLang="ko-KR" sz="2600" b="1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– </a:t>
            </a:r>
            <a:r>
              <a:rPr lang="ko-KR" altLang="en-US" sz="2600" b="1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오일 교체와 상태 진단</a:t>
            </a:r>
            <a:endParaRPr lang="en-US" altLang="ko-KR" sz="2600" b="1" dirty="0" smtClean="0"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  <a:p>
            <a:pPr marL="571491" lvl="0" indent="-419100">
              <a:lnSpc>
                <a:spcPct val="150000"/>
              </a:lnSpc>
              <a:buClr>
                <a:srgbClr val="000000"/>
              </a:buClr>
              <a:buSzPts val="2600"/>
              <a:buFont typeface="Malgun Gothic"/>
              <a:buAutoNum type="arabicPeriod"/>
            </a:pPr>
            <a:r>
              <a:rPr lang="ko-KR" altLang="en-US" sz="2600" b="1" i="0" u="none" strike="noStrike" cap="none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주제 및 고객 선정</a:t>
            </a:r>
          </a:p>
          <a:p>
            <a:pPr marL="571491" lvl="0" indent="-419100">
              <a:lnSpc>
                <a:spcPct val="150000"/>
              </a:lnSpc>
              <a:buClr>
                <a:srgbClr val="000000"/>
              </a:buClr>
              <a:buSzPts val="2600"/>
              <a:buFont typeface="Malgun Gothic"/>
              <a:buAutoNum type="arabicPeriod"/>
            </a:pPr>
            <a:r>
              <a:rPr lang="ko-KR" altLang="en-US" sz="2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과제 진행 방향성</a:t>
            </a:r>
          </a:p>
          <a:p>
            <a:pPr marL="571491" lvl="0" indent="-419100">
              <a:lnSpc>
                <a:spcPct val="150000"/>
              </a:lnSpc>
              <a:buClr>
                <a:srgbClr val="000000"/>
              </a:buClr>
              <a:buSzPts val="2600"/>
              <a:buFont typeface="Malgun Gothic"/>
              <a:buAutoNum type="arabicPeriod"/>
            </a:pPr>
            <a:r>
              <a:rPr lang="ko-KR" altLang="en-US" sz="2600" b="1" i="0" u="none" strike="noStrike" cap="none" dirty="0" smtClean="0">
                <a:solidFill>
                  <a:srgbClr val="000000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Malgun Gothic"/>
                <a:sym typeface="Malgun Gothic"/>
              </a:rPr>
              <a:t>분석 과제 기대효과</a:t>
            </a:r>
            <a:endParaRPr lang="ko-KR" altLang="en-US" sz="2600" b="1" i="0" u="none" strike="noStrike" cap="none" dirty="0">
              <a:solidFill>
                <a:srgbClr val="000000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57351" r="21481" b="-4032"/>
          <a:stretch/>
        </p:blipFill>
        <p:spPr>
          <a:xfrm>
            <a:off x="6014" y="0"/>
            <a:ext cx="5772485" cy="713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3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과제 배경 탐구 </a:t>
            </a:r>
            <a:r>
              <a:rPr lang="en-US" altLang="ko-KR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- </a:t>
            </a:r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오일 교체의 중요성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062788" y="1578544"/>
            <a:ext cx="10291012" cy="4588709"/>
            <a:chOff x="995062" y="1649083"/>
            <a:chExt cx="10291012" cy="4588709"/>
          </a:xfrm>
        </p:grpSpPr>
        <p:grpSp>
          <p:nvGrpSpPr>
            <p:cNvPr id="16" name="그룹 15"/>
            <p:cNvGrpSpPr/>
            <p:nvPr/>
          </p:nvGrpSpPr>
          <p:grpSpPr>
            <a:xfrm>
              <a:off x="4765397" y="1649083"/>
              <a:ext cx="2750343" cy="4157822"/>
              <a:chOff x="4190951" y="1659540"/>
              <a:chExt cx="2750343" cy="4157822"/>
            </a:xfrm>
          </p:grpSpPr>
          <p:sp>
            <p:nvSpPr>
              <p:cNvPr id="40" name="타원 39"/>
              <p:cNvSpPr>
                <a:spLocks noChangeAspect="1"/>
              </p:cNvSpPr>
              <p:nvPr/>
            </p:nvSpPr>
            <p:spPr>
              <a:xfrm>
                <a:off x="4190951" y="1659540"/>
                <a:ext cx="2466000" cy="246446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190951" y="4402061"/>
                <a:ext cx="2466000" cy="369332"/>
              </a:xfrm>
              <a:prstGeom prst="rect">
                <a:avLst/>
              </a:prstGeom>
              <a:solidFill>
                <a:srgbClr val="0A1E5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부품 마모 증가</a:t>
                </a:r>
                <a:endParaRPr lang="ko-KR" altLang="en-US" dirty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190951" y="4894032"/>
                <a:ext cx="27503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오일을 교체하지 않으면 부품간 마찰이 증가하여 부품의 </a:t>
                </a:r>
                <a:r>
                  <a:rPr lang="en-US" altLang="ko-KR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/>
                </a:r>
                <a:br>
                  <a:rPr lang="en-US" altLang="ko-KR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</a:br>
                <a:r>
                  <a:rPr lang="ko-KR" altLang="en-US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마모 증가</a:t>
                </a:r>
                <a:endPara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  <p:sp>
            <p:nvSpPr>
              <p:cNvPr id="45" name="직각 삼각형 44"/>
              <p:cNvSpPr/>
              <p:nvPr/>
            </p:nvSpPr>
            <p:spPr>
              <a:xfrm flipH="1">
                <a:off x="6406876" y="4451880"/>
                <a:ext cx="250075" cy="319511"/>
              </a:xfrm>
              <a:prstGeom prst="rtTriangle">
                <a:avLst/>
              </a:prstGeom>
              <a:solidFill>
                <a:srgbClr val="FA00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02226" y="2070046"/>
                <a:ext cx="1643449" cy="1643449"/>
              </a:xfrm>
              <a:prstGeom prst="rect">
                <a:avLst/>
              </a:prstGeom>
            </p:spPr>
          </p:pic>
        </p:grpSp>
        <p:grpSp>
          <p:nvGrpSpPr>
            <p:cNvPr id="17" name="그룹 16"/>
            <p:cNvGrpSpPr/>
            <p:nvPr/>
          </p:nvGrpSpPr>
          <p:grpSpPr>
            <a:xfrm>
              <a:off x="995062" y="1649083"/>
              <a:ext cx="2750344" cy="4588709"/>
              <a:chOff x="995062" y="1649083"/>
              <a:chExt cx="2750344" cy="4588709"/>
            </a:xfrm>
          </p:grpSpPr>
          <p:sp>
            <p:nvSpPr>
              <p:cNvPr id="23" name="타원 22"/>
              <p:cNvSpPr>
                <a:spLocks noChangeAspect="1"/>
              </p:cNvSpPr>
              <p:nvPr/>
            </p:nvSpPr>
            <p:spPr>
              <a:xfrm>
                <a:off x="995063" y="1649083"/>
                <a:ext cx="2466000" cy="246446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7931" y="1815154"/>
                <a:ext cx="1898341" cy="1898341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95062" y="4391604"/>
                <a:ext cx="2750344" cy="369331"/>
              </a:xfrm>
              <a:prstGeom prst="rect">
                <a:avLst/>
              </a:prstGeom>
              <a:solidFill>
                <a:srgbClr val="0A1E5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기계 성능 하락 </a:t>
                </a:r>
                <a:r>
                  <a:rPr lang="en-US" altLang="ko-KR" dirty="0" smtClean="0">
                    <a:solidFill>
                      <a:schemeClr val="bg1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/ </a:t>
                </a:r>
                <a:r>
                  <a:rPr lang="ko-KR" altLang="en-US" dirty="0" err="1" smtClean="0">
                    <a:solidFill>
                      <a:schemeClr val="bg1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고장위험</a:t>
                </a:r>
                <a:endParaRPr lang="ko-KR" altLang="en-US" dirty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995063" y="4883575"/>
                <a:ext cx="2750343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오일의 교체시기를 놓치면 엔진이나 기어 등 부품에 부담을 줄 수 있음</a:t>
                </a:r>
                <a:endPara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  <a:p>
                <a:endParaRPr lang="en-US" altLang="ko-KR" sz="800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  <a:p>
                <a:r>
                  <a:rPr lang="ko-KR" altLang="en-US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수리 및 유지 보수 비용의 증가</a:t>
                </a:r>
                <a:endPara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  <p:sp>
            <p:nvSpPr>
              <p:cNvPr id="51" name="직각 삼각형 50"/>
              <p:cNvSpPr/>
              <p:nvPr/>
            </p:nvSpPr>
            <p:spPr>
              <a:xfrm flipH="1">
                <a:off x="3495331" y="4441423"/>
                <a:ext cx="250075" cy="319511"/>
              </a:xfrm>
              <a:prstGeom prst="rtTriangle">
                <a:avLst/>
              </a:prstGeom>
              <a:solidFill>
                <a:srgbClr val="FA00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535731" y="1659540"/>
              <a:ext cx="2750343" cy="4157822"/>
              <a:chOff x="7306631" y="1649083"/>
              <a:chExt cx="2750343" cy="4157822"/>
            </a:xfrm>
          </p:grpSpPr>
          <p:sp>
            <p:nvSpPr>
              <p:cNvPr id="46" name="타원 45"/>
              <p:cNvSpPr>
                <a:spLocks noChangeAspect="1"/>
              </p:cNvSpPr>
              <p:nvPr/>
            </p:nvSpPr>
            <p:spPr>
              <a:xfrm>
                <a:off x="7306631" y="1649083"/>
                <a:ext cx="2466000" cy="246446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306631" y="4391604"/>
                <a:ext cx="2466000" cy="369332"/>
              </a:xfrm>
              <a:prstGeom prst="rect">
                <a:avLst/>
              </a:prstGeom>
              <a:solidFill>
                <a:srgbClr val="0A1E5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solidFill>
                      <a:schemeClr val="bg1"/>
                    </a:solidFill>
                    <a:latin typeface="LG Smart UI Bold" panose="020B0800000101010101" pitchFamily="50" charset="-127"/>
                    <a:ea typeface="LG Smart UI Bold" panose="020B0800000101010101" pitchFamily="50" charset="-127"/>
                  </a:rPr>
                  <a:t>안전 문제</a:t>
                </a:r>
                <a:endParaRPr lang="ko-KR" altLang="en-US" dirty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306631" y="4883575"/>
                <a:ext cx="27503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LG Smart UI Regular" panose="020B0500000101010101" pitchFamily="50" charset="-127"/>
                    <a:ea typeface="LG Smart UI Regular" panose="020B0500000101010101" pitchFamily="50" charset="-127"/>
                  </a:rPr>
                  <a:t>오일이 오래 되면 부품 간 마찰로 인한 고온 및 고압으로 인한 안전 문제 발생</a:t>
                </a:r>
                <a:endPara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endParaRPr>
              </a:p>
            </p:txBody>
          </p:sp>
          <p:sp>
            <p:nvSpPr>
              <p:cNvPr id="49" name="직각 삼각형 48"/>
              <p:cNvSpPr/>
              <p:nvPr/>
            </p:nvSpPr>
            <p:spPr>
              <a:xfrm flipH="1">
                <a:off x="9513518" y="4441424"/>
                <a:ext cx="250075" cy="319511"/>
              </a:xfrm>
              <a:prstGeom prst="rtTriangle">
                <a:avLst/>
              </a:prstGeom>
              <a:solidFill>
                <a:srgbClr val="FA00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1756" y="1932602"/>
                <a:ext cx="1775749" cy="17757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8403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아래쪽 화살표 31"/>
          <p:cNvSpPr/>
          <p:nvPr/>
        </p:nvSpPr>
        <p:spPr>
          <a:xfrm>
            <a:off x="5286077" y="5328833"/>
            <a:ext cx="1791295" cy="550069"/>
          </a:xfrm>
          <a:prstGeom prst="downArrow">
            <a:avLst/>
          </a:prstGeom>
          <a:solidFill>
            <a:srgbClr val="FFD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과제 배경 탐구 </a:t>
            </a:r>
            <a:r>
              <a:rPr lang="en-US" altLang="ko-KR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– </a:t>
            </a:r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오일 상태 진단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80324" y="1142843"/>
            <a:ext cx="4429125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Train data</a:t>
            </a:r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의 오일 상태 확인 방식 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85113812"/>
              </p:ext>
            </p:extLst>
          </p:nvPr>
        </p:nvGraphicFramePr>
        <p:xfrm>
          <a:off x="321587" y="1809241"/>
          <a:ext cx="11637963" cy="3302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직각 삼각형 27"/>
          <p:cNvSpPr/>
          <p:nvPr/>
        </p:nvSpPr>
        <p:spPr>
          <a:xfrm flipH="1">
            <a:off x="4559374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666074" y="1801800"/>
            <a:ext cx="11037095" cy="935832"/>
            <a:chOff x="666074" y="1801800"/>
            <a:chExt cx="11037095" cy="935832"/>
          </a:xfrm>
        </p:grpSpPr>
        <p:sp>
          <p:nvSpPr>
            <p:cNvPr id="24" name="직사각형 23"/>
            <p:cNvSpPr/>
            <p:nvPr/>
          </p:nvSpPr>
          <p:spPr>
            <a:xfrm>
              <a:off x="3252113" y="1801800"/>
              <a:ext cx="8451056" cy="9358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66074" y="1801800"/>
              <a:ext cx="2664619" cy="935832"/>
            </a:xfrm>
            <a:prstGeom prst="rect">
              <a:avLst/>
            </a:prstGeom>
            <a:solidFill>
              <a:srgbClr val="0A1E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Sample Transfer day</a:t>
              </a:r>
              <a:endParaRPr lang="ko-KR" altLang="en-US" sz="2000" b="1" dirty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30706" y="1967963"/>
              <a:ext cx="79319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오일 </a:t>
              </a:r>
              <a:r>
                <a:rPr lang="ko-KR" altLang="en-US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샘플링 후 진단 기관으로 이동한 기간 </a:t>
              </a:r>
              <a:r>
                <a:rPr lang="en-US" altLang="ko-KR" dirty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(Days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평균 </a:t>
              </a:r>
              <a:r>
                <a:rPr lang="en-US" altLang="ko-KR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7.6</a:t>
              </a:r>
              <a:r>
                <a:rPr lang="ko-KR" altLang="en-US" dirty="0" smtClean="0"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일 소요</a:t>
              </a:r>
              <a:endParaRPr lang="ko-KR" altLang="en-US" dirty="0"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15042" y="4187493"/>
            <a:ext cx="10733366" cy="1148888"/>
            <a:chOff x="815042" y="4187493"/>
            <a:chExt cx="10733366" cy="1148888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815042" y="4187493"/>
              <a:ext cx="10733366" cy="1148888"/>
            </a:xfrm>
            <a:prstGeom prst="roundRect">
              <a:avLst>
                <a:gd name="adj" fmla="val 50000"/>
              </a:avLst>
            </a:prstGeom>
            <a:solidFill>
              <a:srgbClr val="FDF1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80581" y="4357101"/>
              <a:ext cx="735806" cy="73580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2474098" y="4356514"/>
              <a:ext cx="79319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이동 기간</a:t>
              </a:r>
              <a:r>
                <a:rPr lang="en-US" altLang="ko-KR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: </a:t>
              </a:r>
              <a:r>
                <a:rPr lang="ko-KR" altLang="en-US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정확한 진단</a:t>
              </a:r>
              <a:r>
                <a:rPr lang="en-US" altLang="ko-KR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</a:t>
              </a:r>
              <a:r>
                <a:rPr lang="ko-KR" altLang="en-US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운영 중단 최소화</a:t>
              </a:r>
              <a:r>
                <a:rPr lang="en-US" altLang="ko-KR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, </a:t>
              </a:r>
              <a:r>
                <a:rPr lang="ko-KR" altLang="en-US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문제 조기 발견</a:t>
              </a:r>
              <a:endParaRPr lang="en-US" altLang="ko-KR" sz="2000" dirty="0" smtClean="0">
                <a:solidFill>
                  <a:srgbClr val="FF5D5A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운행 중 오일 상태가 아니기 때문에 정확한 판단이 어려움</a:t>
              </a:r>
              <a:r>
                <a:rPr lang="en-US" altLang="ko-KR" sz="2000" dirty="0" smtClean="0">
                  <a:solidFill>
                    <a:srgbClr val="FF5D5A"/>
                  </a:solidFill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 </a:t>
              </a:r>
              <a:endParaRPr lang="ko-KR" altLang="en-US" sz="2000" dirty="0">
                <a:solidFill>
                  <a:srgbClr val="FF5D5A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170633" y="6012334"/>
            <a:ext cx="3850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오일 상태 진단 솔루션 제안</a:t>
            </a:r>
            <a:endParaRPr lang="ko-KR" altLang="en-US" sz="2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149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Graphic spid="5" grpId="0">
        <p:bldAsOne/>
      </p:bldGraphic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773886" y="5335468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 방향성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835" y="1263121"/>
            <a:ext cx="3043835" cy="39100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63122"/>
            <a:ext cx="3043835" cy="391001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1505" y="1263121"/>
            <a:ext cx="3043835" cy="391001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7670" y="1263121"/>
            <a:ext cx="3043835" cy="39100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267" y="5335468"/>
            <a:ext cx="1522532" cy="1522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7706" y="5646980"/>
            <a:ext cx="8188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각 컴포넌트 별로 분리하여 분석 진행</a:t>
            </a:r>
            <a:endParaRPr lang="ko-KR" altLang="en-US" sz="2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9" name="타원 8"/>
          <p:cNvSpPr>
            <a:spLocks noChangeAspect="1"/>
          </p:cNvSpPr>
          <p:nvPr/>
        </p:nvSpPr>
        <p:spPr>
          <a:xfrm>
            <a:off x="457200" y="5619700"/>
            <a:ext cx="601133" cy="601133"/>
          </a:xfrm>
          <a:prstGeom prst="ellips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1</a:t>
            </a:r>
            <a:endParaRPr lang="ko-KR" altLang="en-US" sz="2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8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773886" y="4833817"/>
            <a:ext cx="10733366" cy="1148888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latin typeface="LG Smart UI Bold" panose="020B0800000101010101" pitchFamily="50" charset="-127"/>
                <a:ea typeface="LG Smart UI Bold" panose="020B0800000101010101" pitchFamily="50" charset="-127"/>
              </a:rPr>
              <a:t>분석 방향성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67" y="4833817"/>
            <a:ext cx="1522532" cy="152253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592284" y="5177428"/>
            <a:ext cx="8716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 err="1">
                <a:latin typeface="LG Smart UI Bold" panose="020B0800000101010101" pitchFamily="50" charset="-127"/>
                <a:ea typeface="LG Smart UI Bold" panose="020B0800000101010101" pitchFamily="50" charset="-127"/>
              </a:rPr>
              <a:t>Y_label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= 1(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오류</a:t>
            </a:r>
            <a:r>
              <a:rPr lang="en-US" altLang="ko-KR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) </a:t>
            </a:r>
            <a:r>
              <a: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rPr>
              <a:t>과대추정하여 오일 상태가 안 좋아지기 전에 미리 알림</a:t>
            </a:r>
          </a:p>
        </p:txBody>
      </p:sp>
      <p:sp>
        <p:nvSpPr>
          <p:cNvPr id="16" name="타원 15"/>
          <p:cNvSpPr>
            <a:spLocks noChangeAspect="1"/>
          </p:cNvSpPr>
          <p:nvPr/>
        </p:nvSpPr>
        <p:spPr>
          <a:xfrm>
            <a:off x="474134" y="5145331"/>
            <a:ext cx="601133" cy="601133"/>
          </a:xfrm>
          <a:prstGeom prst="ellips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2</a:t>
            </a:r>
            <a:endParaRPr lang="ko-KR" altLang="en-US" sz="2800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graphicFrame>
        <p:nvGraphicFramePr>
          <p:cNvPr id="17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033039"/>
              </p:ext>
            </p:extLst>
          </p:nvPr>
        </p:nvGraphicFramePr>
        <p:xfrm>
          <a:off x="5629788" y="1749528"/>
          <a:ext cx="5961624" cy="243554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90406">
                  <a:extLst>
                    <a:ext uri="{9D8B030D-6E8A-4147-A177-3AD203B41FA5}">
                      <a16:colId xmlns:a16="http://schemas.microsoft.com/office/drawing/2014/main" val="3476287710"/>
                    </a:ext>
                  </a:extLst>
                </a:gridCol>
                <a:gridCol w="1490406">
                  <a:extLst>
                    <a:ext uri="{9D8B030D-6E8A-4147-A177-3AD203B41FA5}">
                      <a16:colId xmlns:a16="http://schemas.microsoft.com/office/drawing/2014/main" val="4160977188"/>
                    </a:ext>
                  </a:extLst>
                </a:gridCol>
                <a:gridCol w="1490406">
                  <a:extLst>
                    <a:ext uri="{9D8B030D-6E8A-4147-A177-3AD203B41FA5}">
                      <a16:colId xmlns:a16="http://schemas.microsoft.com/office/drawing/2014/main" val="2095256798"/>
                    </a:ext>
                  </a:extLst>
                </a:gridCol>
                <a:gridCol w="1490406">
                  <a:extLst>
                    <a:ext uri="{9D8B030D-6E8A-4147-A177-3AD203B41FA5}">
                      <a16:colId xmlns:a16="http://schemas.microsoft.com/office/drawing/2014/main" val="2992639982"/>
                    </a:ext>
                  </a:extLst>
                </a:gridCol>
              </a:tblGrid>
              <a:tr h="48710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컴포넌트</a:t>
                      </a:r>
                      <a:endParaRPr lang="ko-KR" altLang="en-US" sz="1400" dirty="0"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 smtClean="0">
                          <a:effectLst/>
                        </a:rPr>
                        <a:t>데이터 개수</a:t>
                      </a:r>
                      <a:endParaRPr lang="en-US" sz="1400" dirty="0">
                        <a:effectLst/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 err="1" smtClean="0">
                          <a:effectLst/>
                        </a:rPr>
                        <a:t>Y_label</a:t>
                      </a:r>
                      <a:r>
                        <a:rPr lang="en-US" sz="1400" baseline="0" dirty="0" smtClean="0">
                          <a:effectLst/>
                        </a:rPr>
                        <a:t> = 1</a:t>
                      </a:r>
                      <a:endParaRPr lang="en-US" sz="1400" dirty="0">
                        <a:effectLst/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dirty="0" smtClean="0">
                          <a:effectLst/>
                        </a:rPr>
                        <a:t>오일 상태 불량률</a:t>
                      </a:r>
                      <a:r>
                        <a:rPr lang="en-US" altLang="ko-KR" sz="1400" dirty="0" smtClean="0">
                          <a:effectLst/>
                        </a:rPr>
                        <a:t>(%)</a:t>
                      </a:r>
                      <a:endParaRPr lang="en-US" sz="1400" dirty="0">
                        <a:effectLst/>
                        <a:latin typeface="LG Smart UI Bold" panose="020B0800000101010101" pitchFamily="50" charset="-127"/>
                        <a:ea typeface="LG Smart UI Bold" panose="020B08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4276506580"/>
                  </a:ext>
                </a:extLst>
              </a:tr>
              <a:tr h="48710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COMPONENT1</a:t>
                      </a:r>
                      <a:endParaRPr lang="en-US" sz="1400" b="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3890</a:t>
                      </a:r>
                      <a:endParaRPr lang="en-US" altLang="ko-KR" sz="140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312</a:t>
                      </a:r>
                      <a:endParaRPr lang="en-US" altLang="ko-KR" sz="140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8.020566</a:t>
                      </a:r>
                      <a:endParaRPr lang="en-US" altLang="ko-KR" sz="140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4288033008"/>
                  </a:ext>
                </a:extLst>
              </a:tr>
              <a:tr h="48710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dirty="0">
                          <a:effectLst/>
                        </a:rPr>
                        <a:t>COMPONENT2</a:t>
                      </a:r>
                      <a:endParaRPr lang="en-US" sz="1400" b="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2316</a:t>
                      </a:r>
                      <a:endParaRPr lang="en-US" altLang="ko-KR" sz="140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206</a:t>
                      </a:r>
                      <a:endParaRPr lang="en-US" altLang="ko-KR" sz="140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8.894646</a:t>
                      </a:r>
                      <a:endParaRPr lang="en-US" altLang="ko-KR" sz="140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876073608"/>
                  </a:ext>
                </a:extLst>
              </a:tr>
              <a:tr h="48710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COMPONENT3</a:t>
                      </a:r>
                      <a:endParaRPr lang="en-US" sz="1400" b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7050</a:t>
                      </a:r>
                      <a:endParaRPr lang="en-US" altLang="ko-KR" sz="140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635</a:t>
                      </a:r>
                      <a:endParaRPr lang="en-US" altLang="ko-KR" sz="140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9.007092</a:t>
                      </a:r>
                      <a:endParaRPr lang="en-US" altLang="ko-KR" sz="1400" b="1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530936026"/>
                  </a:ext>
                </a:extLst>
              </a:tr>
              <a:tr h="487109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>
                          <a:effectLst/>
                        </a:rPr>
                        <a:t>COMPONENT4</a:t>
                      </a:r>
                      <a:endParaRPr lang="en-US" sz="1400" b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>
                          <a:effectLst/>
                        </a:rPr>
                        <a:t>839</a:t>
                      </a:r>
                      <a:endParaRPr lang="en-US" altLang="ko-KR" sz="140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50</a:t>
                      </a:r>
                      <a:endParaRPr lang="en-US" altLang="ko-KR" sz="140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400" dirty="0">
                          <a:effectLst/>
                        </a:rPr>
                        <a:t>5.959476</a:t>
                      </a:r>
                      <a:endParaRPr lang="en-US" altLang="ko-KR" sz="1400" dirty="0">
                        <a:effectLst/>
                        <a:latin typeface="LG Smart UI Regular" panose="020B0500000101010101" pitchFamily="50" charset="-127"/>
                        <a:ea typeface="LG Smart UI Regular" panose="020B0500000101010101" pitchFamily="50" charset="-127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318979827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l="34619" r="32680"/>
          <a:stretch/>
        </p:blipFill>
        <p:spPr>
          <a:xfrm>
            <a:off x="1075267" y="1100786"/>
            <a:ext cx="4072468" cy="352900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80324" y="1142843"/>
            <a:ext cx="4429125" cy="457200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err="1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Y_label</a:t>
            </a:r>
            <a:r>
              <a:rPr lang="en-US" altLang="ko-KR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 1 </a:t>
            </a:r>
            <a:r>
              <a:rPr lang="ko-KR" altLang="en-US" b="1" dirty="0" smtClean="0">
                <a:latin typeface="LG Smart UI Bold" panose="020B0800000101010101" pitchFamily="50" charset="-127"/>
                <a:ea typeface="LG Smart UI Bold" panose="020B0800000101010101" pitchFamily="50" charset="-127"/>
              </a:rPr>
              <a:t>데이터의 컴포넌트 별 분포</a:t>
            </a:r>
            <a:endParaRPr lang="ko-KR" altLang="en-US" b="1" dirty="0"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>
            <a:off x="4559374" y="1280532"/>
            <a:ext cx="250075" cy="319511"/>
          </a:xfrm>
          <a:prstGeom prst="rtTriangle">
            <a:avLst/>
          </a:prstGeom>
          <a:solidFill>
            <a:srgbClr val="FA0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54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주제 및 고객 선정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37" name="다이어그램 36"/>
          <p:cNvGraphicFramePr/>
          <p:nvPr>
            <p:extLst>
              <p:ext uri="{D42A27DB-BD31-4B8C-83A1-F6EECF244321}">
                <p14:modId xmlns:p14="http://schemas.microsoft.com/office/powerpoint/2010/main" val="3927777261"/>
              </p:ext>
            </p:extLst>
          </p:nvPr>
        </p:nvGraphicFramePr>
        <p:xfrm>
          <a:off x="167529" y="1049790"/>
          <a:ext cx="11946079" cy="1760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3" name="Picture 4" descr="https://asia.develon-ce.com/ko/img/smart-solution/doosanconnect/logo_doosanconnec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911" y="1267614"/>
            <a:ext cx="4659313" cy="31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모서리가 둥근 직사각형 40"/>
          <p:cNvSpPr/>
          <p:nvPr/>
        </p:nvSpPr>
        <p:spPr>
          <a:xfrm>
            <a:off x="697311" y="3459855"/>
            <a:ext cx="10722821" cy="2594264"/>
          </a:xfrm>
          <a:prstGeom prst="roundRect">
            <a:avLst>
              <a:gd name="adj" fmla="val 12957"/>
            </a:avLst>
          </a:prstGeom>
          <a:solidFill>
            <a:srgbClr val="FFD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" name="그룹 45"/>
          <p:cNvGrpSpPr/>
          <p:nvPr/>
        </p:nvGrpSpPr>
        <p:grpSpPr>
          <a:xfrm>
            <a:off x="167529" y="3043009"/>
            <a:ext cx="4203022" cy="940131"/>
            <a:chOff x="423744" y="3033983"/>
            <a:chExt cx="4203022" cy="940131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1152046" y="3175304"/>
              <a:ext cx="3474720" cy="6737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50800">
              <a:solidFill>
                <a:srgbClr val="FE66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23744" y="3033983"/>
              <a:ext cx="940131" cy="940131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390460" y="3293403"/>
              <a:ext cx="2997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분석 주제 및 기대효과</a:t>
              </a:r>
              <a:endParaRPr lang="ko-KR" altLang="en-US" sz="24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5" name="오른쪽 화살표 4"/>
          <p:cNvSpPr/>
          <p:nvPr/>
        </p:nvSpPr>
        <p:spPr>
          <a:xfrm>
            <a:off x="4370551" y="4332997"/>
            <a:ext cx="635454" cy="847980"/>
          </a:xfrm>
          <a:prstGeom prst="rightArrow">
            <a:avLst/>
          </a:prstGeom>
          <a:solidFill>
            <a:srgbClr val="FE6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107660" y="3504946"/>
            <a:ext cx="2936195" cy="2288499"/>
            <a:chOff x="1107660" y="3504946"/>
            <a:chExt cx="2936195" cy="2288499"/>
          </a:xfrm>
        </p:grpSpPr>
        <p:sp>
          <p:nvSpPr>
            <p:cNvPr id="3" name="TextBox 2"/>
            <p:cNvSpPr txBox="1"/>
            <p:nvPr/>
          </p:nvSpPr>
          <p:spPr>
            <a:xfrm>
              <a:off x="1166557" y="5485668"/>
              <a:ext cx="28184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건설 기계에서 필요 데이터 실시간 수집</a:t>
              </a:r>
              <a:endParaRPr lang="ko-KR" altLang="en-US" sz="14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60" y="3504946"/>
              <a:ext cx="2936195" cy="1859086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5237144" y="3633908"/>
            <a:ext cx="2767168" cy="2310527"/>
            <a:chOff x="5237144" y="3633908"/>
            <a:chExt cx="2767168" cy="231052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65813" y="3633908"/>
              <a:ext cx="1730124" cy="173012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237144" y="5421215"/>
              <a:ext cx="27671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Train </a:t>
              </a:r>
              <a:r>
                <a:rPr lang="ko-KR" altLang="en-US" sz="1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데이터로 학습시킨 모델을 통해 </a:t>
              </a:r>
              <a:endParaRPr lang="en-US" altLang="ko-KR" sz="1400" dirty="0" smtClean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  <a:p>
              <a:pPr algn="ctr"/>
              <a:r>
                <a:rPr lang="ko-KR" altLang="en-US" sz="14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실시간 수집 데이터로 오일 상태 판단</a:t>
              </a:r>
              <a:endParaRPr lang="ko-KR" altLang="en-US" sz="14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21" name="오른쪽 화살표 20"/>
          <p:cNvSpPr/>
          <p:nvPr/>
        </p:nvSpPr>
        <p:spPr>
          <a:xfrm>
            <a:off x="7825719" y="4331770"/>
            <a:ext cx="635454" cy="847980"/>
          </a:xfrm>
          <a:prstGeom prst="rightArrow">
            <a:avLst/>
          </a:prstGeom>
          <a:solidFill>
            <a:srgbClr val="FE6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077195" y="3902657"/>
            <a:ext cx="3387078" cy="1933928"/>
            <a:chOff x="8077195" y="3902657"/>
            <a:chExt cx="3387078" cy="1933928"/>
          </a:xfrm>
        </p:grpSpPr>
        <p:grpSp>
          <p:nvGrpSpPr>
            <p:cNvPr id="23" name="그룹 22"/>
            <p:cNvGrpSpPr/>
            <p:nvPr/>
          </p:nvGrpSpPr>
          <p:grpSpPr>
            <a:xfrm>
              <a:off x="8077195" y="3902657"/>
              <a:ext cx="3387078" cy="1933928"/>
              <a:chOff x="8077195" y="3902657"/>
              <a:chExt cx="3387078" cy="1933928"/>
            </a:xfrm>
          </p:grpSpPr>
          <p:grpSp>
            <p:nvGrpSpPr>
              <p:cNvPr id="47" name="그룹 46"/>
              <p:cNvGrpSpPr/>
              <p:nvPr/>
            </p:nvGrpSpPr>
            <p:grpSpPr>
              <a:xfrm>
                <a:off x="8077195" y="3902657"/>
                <a:ext cx="3387078" cy="1933928"/>
                <a:chOff x="8077195" y="3902657"/>
                <a:chExt cx="3387078" cy="1933928"/>
              </a:xfrm>
            </p:grpSpPr>
            <p:sp>
              <p:nvSpPr>
                <p:cNvPr id="48" name="자유형 47"/>
                <p:cNvSpPr/>
                <p:nvPr/>
              </p:nvSpPr>
              <p:spPr>
                <a:xfrm>
                  <a:off x="10504488" y="4500563"/>
                  <a:ext cx="831850" cy="1195387"/>
                </a:xfrm>
                <a:custGeom>
                  <a:avLst/>
                  <a:gdLst>
                    <a:gd name="connsiteX0" fmla="*/ 373062 w 831850"/>
                    <a:gd name="connsiteY0" fmla="*/ 0 h 1195387"/>
                    <a:gd name="connsiteX1" fmla="*/ 831850 w 831850"/>
                    <a:gd name="connsiteY1" fmla="*/ 60325 h 1195387"/>
                    <a:gd name="connsiteX2" fmla="*/ 511175 w 831850"/>
                    <a:gd name="connsiteY2" fmla="*/ 1195387 h 1195387"/>
                    <a:gd name="connsiteX3" fmla="*/ 68262 w 831850"/>
                    <a:gd name="connsiteY3" fmla="*/ 1030287 h 1195387"/>
                    <a:gd name="connsiteX4" fmla="*/ 0 w 831850"/>
                    <a:gd name="connsiteY4" fmla="*/ 1004887 h 1195387"/>
                    <a:gd name="connsiteX5" fmla="*/ 373062 w 831850"/>
                    <a:gd name="connsiteY5" fmla="*/ 0 h 1195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1850" h="1195387">
                      <a:moveTo>
                        <a:pt x="373062" y="0"/>
                      </a:moveTo>
                      <a:lnTo>
                        <a:pt x="831850" y="60325"/>
                      </a:lnTo>
                      <a:lnTo>
                        <a:pt x="511175" y="1195387"/>
                      </a:lnTo>
                      <a:lnTo>
                        <a:pt x="68262" y="1030287"/>
                      </a:lnTo>
                      <a:lnTo>
                        <a:pt x="0" y="1004887"/>
                      </a:lnTo>
                      <a:lnTo>
                        <a:pt x="37306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9" name="Picture 8" descr="KT, HD현대사이트솔루션과 함께 '통신 단선 사고' 예방한다 &lt; IT·전자 &lt; 산업 &lt; 기사본문 - 파이낸셜투데이"/>
                <p:cNvPicPr>
                  <a:picLocks noChangeAspect="1" noChangeArrowheads="1"/>
                </p:cNvPicPr>
                <p:nvPr/>
              </p:nvPicPr>
              <p:blipFill rotWithShape="1">
                <a:blip r:embed="rId13" cstate="print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500" b="90781" l="10000" r="90625">
                              <a14:foregroundMark x1="40104" y1="32188" x2="43646" y2="35938"/>
                              <a14:foregroundMark x1="52708" y1="41250" x2="52812" y2="42969"/>
                              <a14:foregroundMark x1="25000" y1="10781" x2="25521" y2="11406"/>
                              <a14:foregroundMark x1="31563" y1="12031" x2="30625" y2="11875"/>
                              <a14:foregroundMark x1="36250" y1="52812" x2="36250" y2="52812"/>
                              <a14:foregroundMark x1="31042" y1="59688" x2="31042" y2="59688"/>
                              <a14:foregroundMark x1="19479" y1="48281" x2="19479" y2="48281"/>
                              <a14:foregroundMark x1="64896" y1="18438" x2="68750" y2="15156"/>
                              <a14:foregroundMark x1="73438" y1="13906" x2="74792" y2="15781"/>
                              <a14:foregroundMark x1="78125" y1="14219" x2="79167" y2="19531"/>
                              <a14:foregroundMark x1="80208" y1="12344" x2="80833" y2="19375"/>
                              <a14:foregroundMark x1="72708" y1="11875" x2="79688" y2="11875"/>
                              <a14:foregroundMark x1="78750" y1="11563" x2="74583" y2="11563"/>
                              <a14:foregroundMark x1="80625" y1="10938" x2="78542" y2="7656"/>
                              <a14:foregroundMark x1="38542" y1="27031" x2="38542" y2="27031"/>
                              <a14:foregroundMark x1="31979" y1="18281" x2="31979" y2="18281"/>
                              <a14:foregroundMark x1="28958" y1="14375" x2="34063" y2="19844"/>
                              <a14:foregroundMark x1="69792" y1="86719" x2="74583" y2="86719"/>
                              <a14:foregroundMark x1="63646" y1="90469" x2="68750" y2="88750"/>
                              <a14:foregroundMark x1="69271" y1="8750" x2="71250" y2="9219"/>
                              <a14:foregroundMark x1="68333" y1="8906" x2="69271" y2="8906"/>
                              <a14:foregroundMark x1="70625" y1="7969" x2="68542" y2="7813"/>
                              <a14:foregroundMark x1="60521" y1="35156" x2="60521" y2="35156"/>
                              <a14:foregroundMark x1="61667" y1="40000" x2="61667" y2="40000"/>
                              <a14:foregroundMark x1="81458" y1="36094" x2="81458" y2="36094"/>
                              <a14:foregroundMark x1="82292" y1="41875" x2="82292" y2="41875"/>
                              <a14:foregroundMark x1="85521" y1="41250" x2="85521" y2="41250"/>
                              <a14:foregroundMark x1="87604" y1="41719" x2="87604" y2="41719"/>
                              <a14:foregroundMark x1="90208" y1="42344" x2="85521" y2="41094"/>
                              <a14:foregroundMark x1="77813" y1="89375" x2="80833" y2="90781"/>
                              <a14:backgroundMark x1="21771" y1="17188" x2="21771" y2="17188"/>
                              <a14:backgroundMark x1="25938" y1="31094" x2="25938" y2="31094"/>
                              <a14:backgroundMark x1="25104" y1="31094" x2="22188" y2="19063"/>
                              <a14:backgroundMark x1="36146" y1="15469" x2="38646" y2="14531"/>
                              <a14:backgroundMark x1="53438" y1="23125" x2="51979" y2="14375"/>
                              <a14:backgroundMark x1="53854" y1="29375" x2="53438" y2="24688"/>
                              <a14:backgroundMark x1="59167" y1="44688" x2="59167" y2="41875"/>
                              <a14:backgroundMark x1="58021" y1="37813" x2="58021" y2="37813"/>
                              <a14:backgroundMark x1="58542" y1="50000" x2="58750" y2="45781"/>
                              <a14:backgroundMark x1="58021" y1="51406" x2="57396" y2="51875"/>
                              <a14:backgroundMark x1="55729" y1="54531" x2="56667" y2="53750"/>
                              <a14:backgroundMark x1="54792" y1="55313" x2="54792" y2="55313"/>
                              <a14:backgroundMark x1="45521" y1="57031" x2="45521" y2="56719"/>
                              <a14:backgroundMark x1="44479" y1="55937" x2="44792" y2="57344"/>
                              <a14:backgroundMark x1="45417" y1="59062" x2="45417" y2="60625"/>
                              <a14:backgroundMark x1="45417" y1="58281" x2="45417" y2="58281"/>
                              <a14:backgroundMark x1="45938" y1="55937" x2="46875" y2="59375"/>
                              <a14:backgroundMark x1="43021" y1="54844" x2="46146" y2="54688"/>
                              <a14:backgroundMark x1="41979" y1="57344" x2="40625" y2="60938"/>
                              <a14:backgroundMark x1="25208" y1="60469" x2="26354" y2="62813"/>
                              <a14:backgroundMark x1="31250" y1="63438" x2="31354" y2="63906"/>
                              <a14:backgroundMark x1="31771" y1="63906" x2="31771" y2="63906"/>
                              <a14:backgroundMark x1="20625" y1="28906" x2="12708" y2="43750"/>
                              <a14:backgroundMark x1="13542" y1="50469" x2="13646" y2="52500"/>
                              <a14:backgroundMark x1="15937" y1="52344" x2="15625" y2="46250"/>
                              <a14:backgroundMark x1="21667" y1="42969" x2="17083" y2="43125"/>
                              <a14:backgroundMark x1="17396" y1="45781" x2="15937" y2="51719"/>
                              <a14:backgroundMark x1="21250" y1="44844" x2="17708" y2="44844"/>
                              <a14:backgroundMark x1="18542" y1="46719" x2="17083" y2="47188"/>
                              <a14:backgroundMark x1="29167" y1="35313" x2="26667" y2="32813"/>
                              <a14:backgroundMark x1="30833" y1="36094" x2="28646" y2="30781"/>
                              <a14:backgroundMark x1="90104" y1="42969" x2="84063" y2="41563"/>
                              <a14:backgroundMark x1="83333" y1="44063" x2="75938" y2="78281"/>
                              <a14:backgroundMark x1="84688" y1="14063" x2="85625" y2="14688"/>
                              <a14:backgroundMark x1="18229" y1="17188" x2="18229" y2="17188"/>
                              <a14:backgroundMark x1="12396" y1="10000" x2="12396" y2="10000"/>
                              <a14:backgroundMark x1="21042" y1="12969" x2="21042" y2="12969"/>
                              <a14:backgroundMark x1="31563" y1="28281" x2="31563" y2="28750"/>
                              <a14:backgroundMark x1="29479" y1="23750" x2="30521" y2="24844"/>
                              <a14:backgroundMark x1="29167" y1="22031" x2="29896" y2="23281"/>
                              <a14:backgroundMark x1="86146" y1="36094" x2="86146" y2="3609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354"/>
                <a:stretch/>
              </p:blipFill>
              <p:spPr bwMode="auto">
                <a:xfrm>
                  <a:off x="8077195" y="3902657"/>
                  <a:ext cx="3387078" cy="19339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rot="1034529">
                <a:off x="10679536" y="4713208"/>
                <a:ext cx="560439" cy="560439"/>
              </a:xfrm>
              <a:prstGeom prst="rect">
                <a:avLst/>
              </a:prstGeom>
            </p:spPr>
          </p:pic>
        </p:grpSp>
        <p:sp>
          <p:nvSpPr>
            <p:cNvPr id="24" name="TextBox 23"/>
            <p:cNvSpPr txBox="1"/>
            <p:nvPr/>
          </p:nvSpPr>
          <p:spPr>
            <a:xfrm rot="1039569">
              <a:off x="10571874" y="5122877"/>
              <a:ext cx="59503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latin typeface="LG Smart UI Bold" panose="020B0800000101010101" pitchFamily="50" charset="-127"/>
                  <a:ea typeface="LG Smart UI Bold" panose="020B0800000101010101" pitchFamily="50" charset="-127"/>
                </a:rPr>
                <a:t>오일 불량</a:t>
              </a:r>
              <a:endParaRPr lang="ko-KR" altLang="en-US" sz="900" dirty="0">
                <a:latin typeface="LG Smart UI Bold" panose="020B0800000101010101" pitchFamily="50" charset="-127"/>
                <a:ea typeface="LG Smart UI Bold" panose="020B0800000101010101" pitchFamily="50" charset="-127"/>
              </a:endParaRPr>
            </a:p>
          </p:txBody>
        </p:sp>
      </p:grpSp>
      <p:sp>
        <p:nvSpPr>
          <p:cNvPr id="50" name="가로로 말린 두루마리 모양 49"/>
          <p:cNvSpPr/>
          <p:nvPr/>
        </p:nvSpPr>
        <p:spPr>
          <a:xfrm>
            <a:off x="8524815" y="4971416"/>
            <a:ext cx="1581391" cy="785232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rgbClr val="E35B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accent2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문제해결</a:t>
            </a:r>
            <a:r>
              <a:rPr lang="en-US" altLang="ko-KR" sz="2400" dirty="0" smtClean="0">
                <a:solidFill>
                  <a:schemeClr val="accent2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!</a:t>
            </a:r>
            <a:endParaRPr lang="ko-KR" altLang="en-US" sz="2400" dirty="0">
              <a:solidFill>
                <a:schemeClr val="accent2"/>
              </a:solidFill>
              <a:latin typeface="양재백두체B" panose="02020603020101020101" pitchFamily="18" charset="-127"/>
              <a:ea typeface="양재백두체B" panose="02020603020101020101" pitchFamily="18" charset="-127"/>
            </a:endParaRPr>
          </a:p>
        </p:txBody>
      </p:sp>
      <p:sp>
        <p:nvSpPr>
          <p:cNvPr id="25" name="타원형 설명선 24"/>
          <p:cNvSpPr/>
          <p:nvPr/>
        </p:nvSpPr>
        <p:spPr>
          <a:xfrm>
            <a:off x="8487544" y="3071095"/>
            <a:ext cx="1690869" cy="948378"/>
          </a:xfrm>
          <a:prstGeom prst="wedgeEllipseCallout">
            <a:avLst>
              <a:gd name="adj1" fmla="val 37371"/>
              <a:gd name="adj2" fmla="val 5554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오일을 바꾸자</a:t>
            </a:r>
            <a:r>
              <a:rPr lang="en-US" altLang="ko-KR" sz="2000" dirty="0" smtClean="0">
                <a:solidFill>
                  <a:schemeClr val="tx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! ^^</a:t>
            </a:r>
            <a:endParaRPr lang="ko-KR" altLang="en-US" sz="2000" dirty="0">
              <a:solidFill>
                <a:schemeClr val="tx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47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50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89272"/>
          </a:xfrm>
          <a:prstGeom prst="rect">
            <a:avLst/>
          </a:prstGeom>
          <a:solidFill>
            <a:srgbClr val="0A1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45659" y="142941"/>
            <a:ext cx="117898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오일 교체로 인한 기대효과 </a:t>
            </a:r>
            <a:r>
              <a:rPr lang="en-US" altLang="ko-KR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– </a:t>
            </a:r>
            <a:r>
              <a:rPr lang="ko-KR" altLang="en-US" sz="3200" b="1" dirty="0" smtClean="0">
                <a:solidFill>
                  <a:schemeClr val="bg1"/>
                </a:solidFill>
                <a:effectLst/>
                <a:latin typeface="LG Smart UI Bold" panose="020B0800000101010101" pitchFamily="50" charset="-127"/>
                <a:ea typeface="LG Smart UI Bold" panose="020B0800000101010101" pitchFamily="50" charset="-127"/>
              </a:rPr>
              <a:t>비용 측면</a:t>
            </a:r>
            <a:endParaRPr lang="ko-KR" altLang="en-US" sz="3200" b="1" dirty="0">
              <a:solidFill>
                <a:schemeClr val="bg1"/>
              </a:solidFill>
              <a:effectLst/>
              <a:latin typeface="LG Smart UI Bold" panose="020B0800000101010101" pitchFamily="50" charset="-127"/>
              <a:ea typeface="LG Smart UI Bold" panose="020B080000010101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789272"/>
            <a:ext cx="12192000" cy="0"/>
          </a:xfrm>
          <a:prstGeom prst="line">
            <a:avLst/>
          </a:prstGeom>
          <a:ln w="57150">
            <a:solidFill>
              <a:srgbClr val="FA00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www.lsholdings.com/assets/img/media/ci_img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866" y="6095833"/>
            <a:ext cx="980141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0B283-AC6C-4C71-8BA0-7E23D3A978AD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아래쪽 화살표 1"/>
          <p:cNvSpPr/>
          <p:nvPr/>
        </p:nvSpPr>
        <p:spPr>
          <a:xfrm>
            <a:off x="-1195723" y="764743"/>
            <a:ext cx="3519453" cy="6048807"/>
          </a:xfrm>
          <a:prstGeom prst="downArrow">
            <a:avLst>
              <a:gd name="adj1" fmla="val 50000"/>
              <a:gd name="adj2" fmla="val 45331"/>
            </a:avLst>
          </a:prstGeom>
          <a:solidFill>
            <a:srgbClr val="FA002D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48267" y="999066"/>
            <a:ext cx="6053667" cy="6053667"/>
          </a:xfrm>
          <a:prstGeom prst="rect">
            <a:avLst/>
          </a:prstGeom>
        </p:spPr>
      </p:pic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821461472"/>
              </p:ext>
            </p:extLst>
          </p:nvPr>
        </p:nvGraphicFramePr>
        <p:xfrm>
          <a:off x="4408486" y="1443217"/>
          <a:ext cx="7783514" cy="4466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3803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7301</TotalTime>
  <Words>437</Words>
  <Application>Microsoft Office PowerPoint</Application>
  <PresentationFormat>와이드스크린</PresentationFormat>
  <Paragraphs>96</Paragraphs>
  <Slides>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LG Smart UI Bold</vt:lpstr>
      <vt:lpstr>LG Smart UI Regular</vt:lpstr>
      <vt:lpstr>Malgun Gothic</vt:lpstr>
      <vt:lpstr>Malgun Gothic</vt:lpstr>
      <vt:lpstr>양재백두체B</vt:lpstr>
      <vt:lpstr>휴먼매직체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73</cp:revision>
  <dcterms:created xsi:type="dcterms:W3CDTF">2024-05-16T10:22:52Z</dcterms:created>
  <dcterms:modified xsi:type="dcterms:W3CDTF">2024-06-12T08:33:29Z</dcterms:modified>
</cp:coreProperties>
</file>